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 Id="rId3" Type="http://schemas.openxmlformats.org/officeDocument/2006/relationships/image" Target="../media/image10.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mailto:cmurphy@arcghvny.org" TargetMode="External"/><Relationship Id="rId3" Type="http://schemas.openxmlformats.org/officeDocument/2006/relationships/image" Target="../media/image14.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jpeg"/><Relationship Id="rId3" Type="http://schemas.openxmlformats.org/officeDocument/2006/relationships/image" Target="../media/image1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p12.nysed.gov/specialed" TargetMode="External"/><Relationship Id="rId3" Type="http://schemas.openxmlformats.org/officeDocument/2006/relationships/hyperlink" Target="http://www.p12.nysed.gov/specialed/documents/transition-planning-and-services-for-students-with-disabilities.pdf" TargetMode="External"/><Relationship Id="rId4" Type="http://schemas.openxmlformats.org/officeDocument/2006/relationships/hyperlink" Target="http://www.p12.nysed.gov/specialed/gradrequirements/home.html" TargetMode="External"/><Relationship Id="rId5" Type="http://schemas.openxmlformats.org/officeDocument/2006/relationships/hyperlink" Target="http://www.acces.nysed.gov/vr/" TargetMode="External"/><Relationship Id="rId6" Type="http://schemas.openxmlformats.org/officeDocument/2006/relationships/hyperlink" Target="http://www.ocfs.state.ny.us/main/cbvh/about.asp" TargetMode="External"/><Relationship Id="rId7" Type="http://schemas.openxmlformats.org/officeDocument/2006/relationships/hyperlink" Target="http://www.opwdd.ny.gov/" TargetMode="External"/><Relationship Id="rId8" Type="http://schemas.openxmlformats.org/officeDocument/2006/relationships/hyperlink" Target="http://www.omh.ny.gov/" TargetMode="External"/><Relationship Id="rId9" Type="http://schemas.openxmlformats.org/officeDocument/2006/relationships/hyperlink" Target="http://www.imdetermined.org/" TargetMode="External"/><Relationship Id="rId10" Type="http://schemas.openxmlformats.org/officeDocument/2006/relationships/hyperlink" Target="https://www.careeronestop.org/" TargetMode="External"/><Relationship Id="rId11" Type="http://schemas.openxmlformats.org/officeDocument/2006/relationships/hyperlink" Target="https://www.khanacademy.org/college-careers-more/career-content" TargetMode="External"/><Relationship Id="rId12" Type="http://schemas.openxmlformats.org/officeDocument/2006/relationships/hyperlink" Target="http://www.youthhood.org/" TargetMode="External"/><Relationship Id="rId13" Type="http://schemas.openxmlformats.org/officeDocument/2006/relationships/hyperlink" Target="http://www.going-to-college.org/" TargetMode="External"/><Relationship Id="rId14" Type="http://schemas.openxmlformats.org/officeDocument/2006/relationships/hyperlink" Target="https://thinkcollege.net/" TargetMode="External"/><Relationship Id="rId15" Type="http://schemas.openxmlformats.org/officeDocument/2006/relationships/hyperlink" Target="https://www.autismspeaks.org/tool-kit/transition-tool-kit" TargetMode="External"/><Relationship Id="rId16" Type="http://schemas.openxmlformats.org/officeDocument/2006/relationships/hyperlink" Target="https://www.parentcenterhub.org/"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Transitioning to…"/>
          <p:cNvSpPr txBox="1"/>
          <p:nvPr>
            <p:ph type="ctrTitle"/>
          </p:nvPr>
        </p:nvSpPr>
        <p:spPr>
          <a:xfrm>
            <a:off x="6410186" y="227300"/>
            <a:ext cx="13916470" cy="4477401"/>
          </a:xfrm>
          <a:prstGeom prst="rect">
            <a:avLst/>
          </a:prstGeom>
        </p:spPr>
        <p:txBody>
          <a:bodyPr/>
          <a:lstStyle/>
          <a:p>
            <a:pPr algn="ctr">
              <a:defRPr spc="-300" sz="15000"/>
            </a:pPr>
            <a:r>
              <a:t>Transitioning to </a:t>
            </a:r>
          </a:p>
          <a:p>
            <a:pPr algn="ctr">
              <a:defRPr spc="-300" sz="15000"/>
            </a:pPr>
            <a:r>
              <a:t>Adult Services</a:t>
            </a:r>
          </a:p>
        </p:txBody>
      </p:sp>
      <p:grpSp>
        <p:nvGrpSpPr>
          <p:cNvPr id="157" name="Group"/>
          <p:cNvGrpSpPr/>
          <p:nvPr/>
        </p:nvGrpSpPr>
        <p:grpSpPr>
          <a:xfrm>
            <a:off x="6910750" y="5451322"/>
            <a:ext cx="12915341" cy="5396087"/>
            <a:chOff x="0" y="0"/>
            <a:chExt cx="12915340" cy="5396086"/>
          </a:xfrm>
        </p:grpSpPr>
        <p:pic>
          <p:nvPicPr>
            <p:cNvPr id="152" name="IMG_0358.jpeg" descr="IMG_0358.jpeg"/>
            <p:cNvPicPr>
              <a:picLocks noChangeAspect="1"/>
            </p:cNvPicPr>
            <p:nvPr/>
          </p:nvPicPr>
          <p:blipFill>
            <a:blip r:embed="rId2">
              <a:extLst/>
            </a:blip>
            <a:stretch>
              <a:fillRect/>
            </a:stretch>
          </p:blipFill>
          <p:spPr>
            <a:xfrm>
              <a:off x="0" y="1779724"/>
              <a:ext cx="1576439" cy="3097757"/>
            </a:xfrm>
            <a:prstGeom prst="rect">
              <a:avLst/>
            </a:prstGeom>
            <a:ln w="12700" cap="flat">
              <a:noFill/>
              <a:miter lim="400000"/>
            </a:ln>
            <a:effectLst/>
          </p:spPr>
        </p:pic>
        <p:pic>
          <p:nvPicPr>
            <p:cNvPr id="153" name="IMG_0358.jpeg" descr="IMG_0358.jpeg"/>
            <p:cNvPicPr>
              <a:picLocks noChangeAspect="1"/>
            </p:cNvPicPr>
            <p:nvPr/>
          </p:nvPicPr>
          <p:blipFill>
            <a:blip r:embed="rId2">
              <a:extLst/>
            </a:blip>
            <a:stretch>
              <a:fillRect/>
            </a:stretch>
          </p:blipFill>
          <p:spPr>
            <a:xfrm>
              <a:off x="2364389" y="1329185"/>
              <a:ext cx="1905736" cy="3744836"/>
            </a:xfrm>
            <a:prstGeom prst="rect">
              <a:avLst/>
            </a:prstGeom>
            <a:ln w="12700" cap="flat">
              <a:noFill/>
              <a:miter lim="400000"/>
            </a:ln>
            <a:effectLst/>
          </p:spPr>
        </p:pic>
        <p:pic>
          <p:nvPicPr>
            <p:cNvPr id="154" name="IMG_0358.jpeg" descr="IMG_0358.jpeg"/>
            <p:cNvPicPr>
              <a:picLocks noChangeAspect="1"/>
            </p:cNvPicPr>
            <p:nvPr/>
          </p:nvPicPr>
          <p:blipFill>
            <a:blip r:embed="rId2">
              <a:extLst/>
            </a:blip>
            <a:stretch>
              <a:fillRect/>
            </a:stretch>
          </p:blipFill>
          <p:spPr>
            <a:xfrm>
              <a:off x="4702307" y="781676"/>
              <a:ext cx="2184361" cy="4292345"/>
            </a:xfrm>
            <a:prstGeom prst="rect">
              <a:avLst/>
            </a:prstGeom>
            <a:ln w="12700" cap="flat">
              <a:noFill/>
              <a:miter lim="400000"/>
            </a:ln>
            <a:effectLst/>
          </p:spPr>
        </p:pic>
        <p:pic>
          <p:nvPicPr>
            <p:cNvPr id="155" name="IMG_0358.jpeg" descr="IMG_0358.jpeg"/>
            <p:cNvPicPr>
              <a:picLocks noChangeAspect="1"/>
            </p:cNvPicPr>
            <p:nvPr/>
          </p:nvPicPr>
          <p:blipFill>
            <a:blip r:embed="rId2">
              <a:extLst/>
            </a:blip>
            <a:stretch>
              <a:fillRect/>
            </a:stretch>
          </p:blipFill>
          <p:spPr>
            <a:xfrm>
              <a:off x="7318850" y="322065"/>
              <a:ext cx="2418256" cy="4751956"/>
            </a:xfrm>
            <a:prstGeom prst="rect">
              <a:avLst/>
            </a:prstGeom>
            <a:ln w="12700" cap="flat">
              <a:noFill/>
              <a:miter lim="400000"/>
            </a:ln>
            <a:effectLst/>
          </p:spPr>
        </p:pic>
        <p:pic>
          <p:nvPicPr>
            <p:cNvPr id="156" name="IMG_0358.jpeg" descr="IMG_0358.jpeg"/>
            <p:cNvPicPr>
              <a:picLocks noChangeAspect="1"/>
            </p:cNvPicPr>
            <p:nvPr/>
          </p:nvPicPr>
          <p:blipFill>
            <a:blip r:embed="rId2">
              <a:extLst/>
            </a:blip>
            <a:stretch>
              <a:fillRect/>
            </a:stretch>
          </p:blipFill>
          <p:spPr>
            <a:xfrm>
              <a:off x="10169289" y="0"/>
              <a:ext cx="2746052" cy="539608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87" name="Table"/>
          <p:cNvGraphicFramePr/>
          <p:nvPr/>
        </p:nvGraphicFramePr>
        <p:xfrm>
          <a:off x="4655161" y="214580"/>
          <a:ext cx="16260890" cy="267668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6248188"/>
              </a:tblGrid>
              <a:tr h="2663988">
                <a:tc>
                  <a:txBody>
                    <a:bodyPr/>
                    <a:lstStyle/>
                    <a:p>
                      <a:pPr algn="l" defTabSz="457200"/>
                      <a:r>
                        <a:rPr b="1" sz="5500">
                          <a:latin typeface="Times New Roman"/>
                          <a:ea typeface="Times New Roman"/>
                          <a:cs typeface="Times New Roman"/>
                          <a:sym typeface="Times New Roman"/>
                        </a:rPr>
                        <a:t>Competencies based on the Career Development and Occupational Studies (CDOS) learning standards</a:t>
                      </a:r>
                    </a:p>
                  </a:txBody>
                  <a:tcPr marL="0" marR="0" marT="0" marB="0" anchor="ctr" anchorCtr="0" horzOverflow="overflow"/>
                </a:tc>
              </a:tr>
            </a:tbl>
          </a:graphicData>
        </a:graphic>
      </p:graphicFrame>
      <p:sp>
        <p:nvSpPr>
          <p:cNvPr id="188" name="•Career Development: Knowledgeable about the world of work, career options, personal skills, aptitudes, and abilities relating to future career decisions.…"/>
          <p:cNvSpPr txBox="1"/>
          <p:nvPr/>
        </p:nvSpPr>
        <p:spPr>
          <a:xfrm>
            <a:off x="1191435" y="3120633"/>
            <a:ext cx="22001130" cy="96731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defTabSz="457200">
              <a:defRPr sz="5500">
                <a:solidFill>
                  <a:srgbClr val="000000"/>
                </a:solidFill>
                <a:latin typeface="Times New Roman"/>
                <a:ea typeface="Times New Roman"/>
                <a:cs typeface="Times New Roman"/>
                <a:sym typeface="Times New Roman"/>
              </a:defRPr>
            </a:pPr>
            <a:r>
              <a:t>•</a:t>
            </a:r>
            <a:r>
              <a:rPr b="1">
                <a:solidFill>
                  <a:srgbClr val="0070C0"/>
                </a:solidFill>
              </a:rPr>
              <a:t>Career Development</a:t>
            </a:r>
            <a:r>
              <a:rPr b="1"/>
              <a:t>: </a:t>
            </a:r>
            <a:r>
              <a:t>Knowledgeable about the world of work, career options, personal skills, aptitudes, and abilities relating to future career decisions.</a:t>
            </a:r>
          </a:p>
          <a:p>
            <a:pPr marL="228600" indent="-228600" algn="l" defTabSz="457200">
              <a:defRPr sz="5500">
                <a:solidFill>
                  <a:srgbClr val="000000"/>
                </a:solidFill>
                <a:latin typeface="Times New Roman"/>
                <a:ea typeface="Times New Roman"/>
                <a:cs typeface="Times New Roman"/>
                <a:sym typeface="Times New Roman"/>
              </a:defRPr>
            </a:pPr>
            <a:r>
              <a:t>•</a:t>
            </a:r>
            <a:r>
              <a:rPr b="1">
                <a:solidFill>
                  <a:srgbClr val="00B050"/>
                </a:solidFill>
              </a:rPr>
              <a:t>Integrated Learning</a:t>
            </a:r>
            <a:r>
              <a:rPr b="1"/>
              <a:t>: </a:t>
            </a:r>
            <a:r>
              <a:t>Application of academic knowledge and skills to school, community, and home settings.</a:t>
            </a:r>
          </a:p>
          <a:p>
            <a:pPr marL="228600" indent="-228600" algn="l" defTabSz="457200">
              <a:defRPr b="1" sz="5500">
                <a:solidFill>
                  <a:srgbClr val="C00000"/>
                </a:solidFill>
                <a:latin typeface="Times New Roman"/>
                <a:ea typeface="Times New Roman"/>
                <a:cs typeface="Times New Roman"/>
                <a:sym typeface="Times New Roman"/>
              </a:defRPr>
            </a:pPr>
            <a:r>
              <a:rPr b="0">
                <a:solidFill>
                  <a:srgbClr val="000000"/>
                </a:solidFill>
              </a:rPr>
              <a:t>•</a:t>
            </a:r>
            <a:r>
              <a:t>Universal Foundation Skills</a:t>
            </a:r>
            <a:r>
              <a:rPr>
                <a:solidFill>
                  <a:srgbClr val="000000"/>
                </a:solidFill>
              </a:rPr>
              <a:t>:</a:t>
            </a:r>
            <a:endParaRPr b="0">
              <a:solidFill>
                <a:srgbClr val="000000"/>
              </a:solidFill>
            </a:endParaRPr>
          </a:p>
          <a:p>
            <a:pPr marL="685800" indent="-685800" algn="l" defTabSz="457200">
              <a:defRPr sz="5500">
                <a:solidFill>
                  <a:srgbClr val="000000"/>
                </a:solidFill>
                <a:latin typeface="Times New Roman"/>
                <a:ea typeface="Times New Roman"/>
                <a:cs typeface="Times New Roman"/>
                <a:sym typeface="Times New Roman"/>
              </a:defRPr>
            </a:pPr>
            <a:r>
              <a:t>•</a:t>
            </a:r>
            <a:r>
              <a:rPr b="1"/>
              <a:t>Basic Skills</a:t>
            </a:r>
            <a:r>
              <a:t>: Ability to read, write, listen, speak and perform arithmetical and mathematical functions.</a:t>
            </a:r>
          </a:p>
          <a:p>
            <a:pPr marL="685800" indent="-685800" algn="l" defTabSz="457200">
              <a:defRPr sz="5500">
                <a:solidFill>
                  <a:srgbClr val="000000"/>
                </a:solidFill>
                <a:latin typeface="Times New Roman"/>
                <a:ea typeface="Times New Roman"/>
                <a:cs typeface="Times New Roman"/>
                <a:sym typeface="Times New Roman"/>
              </a:defRPr>
            </a:pPr>
            <a:r>
              <a:t>•</a:t>
            </a:r>
            <a:r>
              <a:rPr b="1"/>
              <a:t>Thinking Skills</a:t>
            </a:r>
            <a:r>
              <a:t>: Ability to use ideas and information to make decisions and solve problems</a:t>
            </a:r>
          </a:p>
          <a:p>
            <a:pPr marL="685800" indent="-685800" algn="l" defTabSz="457200">
              <a:defRPr sz="5500">
                <a:solidFill>
                  <a:srgbClr val="000000"/>
                </a:solidFill>
                <a:latin typeface="Times New Roman"/>
                <a:ea typeface="Times New Roman"/>
                <a:cs typeface="Times New Roman"/>
                <a:sym typeface="Times New Roman"/>
              </a:defRPr>
            </a:pPr>
            <a:r>
              <a:t>•</a:t>
            </a:r>
            <a:r>
              <a:rPr b="1"/>
              <a:t>Personal Qualities: </a:t>
            </a:r>
            <a:r>
              <a:t>Ability to self-manage, plan, organize, and take independent action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90" name="Table"/>
          <p:cNvGraphicFramePr/>
          <p:nvPr/>
        </p:nvGraphicFramePr>
        <p:xfrm>
          <a:off x="1649160" y="-1"/>
          <a:ext cx="21082946" cy="146073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1070246"/>
              </a:tblGrid>
              <a:tr h="1448030">
                <a:tc>
                  <a:txBody>
                    <a:bodyPr/>
                    <a:lstStyle/>
                    <a:p>
                      <a:pPr algn="l" defTabSz="457200"/>
                      <a:r>
                        <a:rPr b="1" sz="5500">
                          <a:latin typeface="Times New Roman"/>
                          <a:ea typeface="Times New Roman"/>
                          <a:cs typeface="Times New Roman"/>
                          <a:sym typeface="Times New Roman"/>
                        </a:rPr>
                        <a:t>Recommendations to Assist Student to Meet Post-secondary Goals</a:t>
                      </a:r>
                    </a:p>
                  </a:txBody>
                  <a:tcPr marL="0" marR="0" marT="0" marB="0" anchor="ctr" anchorCtr="0" horzOverflow="overflow"/>
                </a:tc>
              </a:tr>
            </a:tbl>
          </a:graphicData>
        </a:graphic>
      </p:graphicFrame>
      <p:pic>
        <p:nvPicPr>
          <p:cNvPr id="191" name="1CAD03B7-71EB-43EA-BBAA-530199029A7C.png" descr="1CAD03B7-71EB-43EA-BBAA-530199029A7C.png"/>
          <p:cNvPicPr>
            <a:picLocks noChangeAspect="1"/>
          </p:cNvPicPr>
          <p:nvPr/>
        </p:nvPicPr>
        <p:blipFill>
          <a:blip r:embed="rId2">
            <a:extLst/>
          </a:blip>
          <a:stretch>
            <a:fillRect/>
          </a:stretch>
        </p:blipFill>
        <p:spPr>
          <a:xfrm>
            <a:off x="4310895" y="1454380"/>
            <a:ext cx="15762210" cy="12132754"/>
          </a:xfrm>
          <a:prstGeom prst="rect">
            <a:avLst/>
          </a:prstGeom>
          <a:ln w="12700">
            <a:miter lim="400000"/>
          </a:ln>
        </p:spPr>
      </p:pic>
      <p:sp>
        <p:nvSpPr>
          <p:cNvPr id="192" name="Text"/>
          <p:cNvSpPr txBox="1"/>
          <p:nvPr/>
        </p:nvSpPr>
        <p:spPr>
          <a:xfrm>
            <a:off x="2532283" y="5040390"/>
            <a:ext cx="127001" cy="5521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600">
                <a:solidFill>
                  <a:srgbClr val="000000"/>
                </a:solidFill>
                <a:latin typeface="Arial"/>
                <a:ea typeface="Arial"/>
                <a:cs typeface="Arial"/>
                <a:sym typeface="Arial"/>
              </a:defRPr>
            </a:pPr>
          </a:p>
        </p:txBody>
      </p:sp>
      <p:sp>
        <p:nvSpPr>
          <p:cNvPr id="193" name="Arrow"/>
          <p:cNvSpPr/>
          <p:nvPr/>
        </p:nvSpPr>
        <p:spPr>
          <a:xfrm rot="13500000">
            <a:off x="7562888" y="8605711"/>
            <a:ext cx="1521252" cy="618708"/>
          </a:xfrm>
          <a:prstGeom prst="rightArrow">
            <a:avLst>
              <a:gd name="adj1" fmla="val 32000"/>
              <a:gd name="adj2" fmla="val 151654"/>
            </a:avLst>
          </a:prstGeom>
          <a:solidFill>
            <a:srgbClr val="00A1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194" name="Arrow"/>
          <p:cNvSpPr/>
          <p:nvPr/>
        </p:nvSpPr>
        <p:spPr>
          <a:xfrm rot="13500000">
            <a:off x="16641909" y="8605711"/>
            <a:ext cx="1521252" cy="618708"/>
          </a:xfrm>
          <a:prstGeom prst="rightArrow">
            <a:avLst>
              <a:gd name="adj1" fmla="val 32000"/>
              <a:gd name="adj2" fmla="val 151654"/>
            </a:avLst>
          </a:prstGeom>
          <a:solidFill>
            <a:srgbClr val="00A1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195" name="Arrow"/>
          <p:cNvSpPr/>
          <p:nvPr/>
        </p:nvSpPr>
        <p:spPr>
          <a:xfrm rot="13500000">
            <a:off x="11396375" y="8605711"/>
            <a:ext cx="1521252" cy="618708"/>
          </a:xfrm>
          <a:prstGeom prst="rightArrow">
            <a:avLst>
              <a:gd name="adj1" fmla="val 32000"/>
              <a:gd name="adj2" fmla="val 151654"/>
            </a:avLst>
          </a:prstGeom>
          <a:solidFill>
            <a:srgbClr val="00A1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97" name="Table"/>
          <p:cNvGraphicFramePr/>
          <p:nvPr/>
        </p:nvGraphicFramePr>
        <p:xfrm>
          <a:off x="3670786" y="-524531"/>
          <a:ext cx="17055128" cy="239585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7042426"/>
              </a:tblGrid>
              <a:tr h="2383158">
                <a:tc>
                  <a:txBody>
                    <a:bodyPr/>
                    <a:lstStyle/>
                    <a:p>
                      <a:pPr algn="l" defTabSz="457200"/>
                      <a:r>
                        <a:rPr b="1" sz="4400">
                          <a:latin typeface="Times New Roman"/>
                          <a:ea typeface="Times New Roman"/>
                          <a:cs typeface="Times New Roman"/>
                          <a:sym typeface="Times New Roman"/>
                        </a:rPr>
                        <a:t>Recommendations to Assist Student to Meet Post-secondary Goals</a:t>
                      </a:r>
                    </a:p>
                  </a:txBody>
                  <a:tcPr marL="0" marR="0" marT="0" marB="0" anchor="ctr" anchorCtr="0" horzOverflow="overflow"/>
                </a:tc>
              </a:tr>
            </a:tbl>
          </a:graphicData>
        </a:graphic>
      </p:graphicFrame>
      <p:pic>
        <p:nvPicPr>
          <p:cNvPr id="198" name="72944C18-9E23-4ACE-8242-E09AF84823DF.png" descr="72944C18-9E23-4ACE-8242-E09AF84823DF.png"/>
          <p:cNvPicPr>
            <a:picLocks noChangeAspect="1"/>
          </p:cNvPicPr>
          <p:nvPr/>
        </p:nvPicPr>
        <p:blipFill>
          <a:blip r:embed="rId2">
            <a:extLst/>
          </a:blip>
          <a:stretch>
            <a:fillRect/>
          </a:stretch>
        </p:blipFill>
        <p:spPr>
          <a:xfrm>
            <a:off x="4544973" y="2200477"/>
            <a:ext cx="15294054" cy="11515523"/>
          </a:xfrm>
          <a:prstGeom prst="rect">
            <a:avLst/>
          </a:prstGeom>
          <a:ln w="12700">
            <a:miter lim="400000"/>
          </a:ln>
        </p:spPr>
      </p:pic>
      <p:pic>
        <p:nvPicPr>
          <p:cNvPr id="199" name="226F8CE8-DC51-4850-9F3B-522EAE28A79E.pdf" descr="226F8CE8-DC51-4850-9F3B-522EAE28A79E.pdf"/>
          <p:cNvPicPr>
            <a:picLocks noChangeAspect="1"/>
          </p:cNvPicPr>
          <p:nvPr/>
        </p:nvPicPr>
        <p:blipFill>
          <a:blip r:embed="rId3">
            <a:extLst/>
          </a:blip>
          <a:stretch>
            <a:fillRect/>
          </a:stretch>
        </p:blipFill>
        <p:spPr>
          <a:xfrm rot="18900000">
            <a:off x="7053350" y="7026568"/>
            <a:ext cx="1840484" cy="186334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IMG_0359.jpeg" descr="IMG_0359.jpeg"/>
          <p:cNvPicPr>
            <a:picLocks noChangeAspect="1"/>
          </p:cNvPicPr>
          <p:nvPr/>
        </p:nvPicPr>
        <p:blipFill>
          <a:blip r:embed="rId2">
            <a:extLst/>
          </a:blip>
          <a:stretch>
            <a:fillRect/>
          </a:stretch>
        </p:blipFill>
        <p:spPr>
          <a:xfrm>
            <a:off x="645350" y="201483"/>
            <a:ext cx="23093300" cy="1294660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03" name="Table"/>
          <p:cNvGraphicFramePr/>
          <p:nvPr/>
        </p:nvGraphicFramePr>
        <p:xfrm>
          <a:off x="3217305" y="568934"/>
          <a:ext cx="17955740" cy="761215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7607022"/>
                <a:gridCol w="6719601"/>
                <a:gridCol w="3622764"/>
              </a:tblGrid>
              <a:tr h="391740">
                <a:tc>
                  <a:txBody>
                    <a:bodyPr/>
                    <a:lstStyle/>
                    <a:p>
                      <a:pPr algn="l" defTabSz="457200">
                        <a:defRPr b="1" sz="2000">
                          <a:uFill>
                            <a:solidFill>
                              <a:srgbClr val="000000"/>
                            </a:solidFill>
                          </a:uFill>
                          <a:latin typeface="Arial"/>
                          <a:ea typeface="Arial"/>
                          <a:cs typeface="Arial"/>
                          <a:sym typeface="Arial"/>
                        </a:defRPr>
                      </a:pPr>
                      <a:r>
                        <a:t>Student:</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2000">
                          <a:uFill>
                            <a:solidFill>
                              <a:srgbClr val="000000"/>
                            </a:solidFill>
                          </a:uFill>
                          <a:latin typeface="Arial"/>
                          <a:ea typeface="Arial"/>
                          <a:cs typeface="Arial"/>
                          <a:sym typeface="Arial"/>
                        </a:defRPr>
                      </a:pPr>
                      <a:r>
                        <a:t>School:</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2000">
                          <a:uFill>
                            <a:solidFill>
                              <a:srgbClr val="000000"/>
                            </a:solidFill>
                          </a:uFill>
                          <a:latin typeface="Arial"/>
                          <a:ea typeface="Arial"/>
                          <a:cs typeface="Arial"/>
                          <a:sym typeface="Arial"/>
                        </a:defRPr>
                      </a:pPr>
                      <a:r>
                        <a:t>ID#:</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91740">
                <a:tc>
                  <a:txBody>
                    <a:bodyPr/>
                    <a:lstStyle/>
                    <a:p>
                      <a:pPr algn="l" defTabSz="457200">
                        <a:defRPr b="1" sz="2000">
                          <a:uFill>
                            <a:solidFill>
                              <a:srgbClr val="000000"/>
                            </a:solidFill>
                          </a:uFill>
                          <a:latin typeface="Arial"/>
                          <a:ea typeface="Arial"/>
                          <a:cs typeface="Arial"/>
                          <a:sym typeface="Arial"/>
                        </a:defRPr>
                      </a:pPr>
                      <a:r>
                        <a:t>Completed by:</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b="1" sz="2000">
                          <a:uFill>
                            <a:solidFill>
                              <a:srgbClr val="000000"/>
                            </a:solidFill>
                          </a:uFill>
                          <a:latin typeface="Arial"/>
                          <a:ea typeface="Arial"/>
                          <a:cs typeface="Arial"/>
                          <a:sym typeface="Arial"/>
                        </a:defRPr>
                      </a:pPr>
                      <a:r>
                        <a:t>Title: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b="1" sz="2000">
                          <a:uFill>
                            <a:solidFill>
                              <a:srgbClr val="000000"/>
                            </a:solidFill>
                          </a:uFill>
                          <a:latin typeface="Arial"/>
                          <a:ea typeface="Arial"/>
                          <a:cs typeface="Arial"/>
                          <a:sym typeface="Arial"/>
                        </a:defRPr>
                      </a:pPr>
                      <a:r>
                        <a:t>Date: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6822319">
                <a:tc gridSpan="3">
                  <a:txBody>
                    <a:bodyPr/>
                    <a:lstStyle/>
                    <a:p>
                      <a:pPr algn="l" defTabSz="457200">
                        <a:spcBef>
                          <a:spcPts val="200"/>
                        </a:spcBef>
                        <a:tabLst>
                          <a:tab pos="7924800" algn="l"/>
                          <a:tab pos="8001000" algn="l"/>
                        </a:tabLst>
                        <a:defRPr b="1" cap="small" sz="2000">
                          <a:uFill>
                            <a:solidFill>
                              <a:srgbClr val="000000"/>
                            </a:solidFill>
                          </a:uFill>
                          <a:latin typeface="Arial"/>
                          <a:ea typeface="Arial"/>
                          <a:cs typeface="Arial"/>
                          <a:sym typeface="Arial"/>
                        </a:defRPr>
                      </a:pPr>
                    </a:p>
                    <a:p>
                      <a:pPr algn="l" defTabSz="457200">
                        <a:spcBef>
                          <a:spcPts val="200"/>
                        </a:spcBef>
                        <a:tabLst>
                          <a:tab pos="7924800" algn="l"/>
                          <a:tab pos="8001000" algn="l"/>
                        </a:tabLst>
                        <a:defRPr cap="small" sz="2000">
                          <a:uFill>
                            <a:solidFill>
                              <a:srgbClr val="000000"/>
                            </a:solidFill>
                          </a:uFill>
                          <a:latin typeface="Arial"/>
                          <a:ea typeface="Arial"/>
                          <a:cs typeface="Arial"/>
                          <a:sym typeface="Arial"/>
                        </a:defRPr>
                      </a:pPr>
                      <a:r>
                        <a:rPr b="1"/>
                        <a:t>Student Skills, Strengths and Interests</a:t>
                      </a:r>
                    </a:p>
                    <a:p>
                      <a:pPr algn="l" defTabSz="457200">
                        <a:spcBef>
                          <a:spcPts val="200"/>
                        </a:spcBef>
                        <a:defRPr b="1" cap="small" sz="2000">
                          <a:uFill>
                            <a:solidFill>
                              <a:srgbClr val="000000"/>
                            </a:solidFill>
                          </a:uFill>
                          <a:latin typeface="Arial"/>
                          <a:ea typeface="Arial"/>
                          <a:cs typeface="Arial"/>
                          <a:sym typeface="Arial"/>
                        </a:defRPr>
                      </a:pPr>
                    </a:p>
                    <a:p>
                      <a:pPr algn="l" defTabSz="457200">
                        <a:spcBef>
                          <a:spcPts val="200"/>
                        </a:spcBef>
                        <a:defRPr b="1" cap="small" sz="2000">
                          <a:uFill>
                            <a:solidFill>
                              <a:srgbClr val="000000"/>
                            </a:solidFill>
                          </a:uFill>
                          <a:latin typeface="Arial"/>
                          <a:ea typeface="Arial"/>
                          <a:cs typeface="Arial"/>
                          <a:sym typeface="Arial"/>
                        </a:defRPr>
                      </a:pPr>
                    </a:p>
                    <a:p>
                      <a:pPr algn="l" defTabSz="457200">
                        <a:spcBef>
                          <a:spcPts val="200"/>
                        </a:spcBef>
                        <a:defRPr b="1" cap="small" sz="2000">
                          <a:uFill>
                            <a:solidFill>
                              <a:srgbClr val="000000"/>
                            </a:solidFill>
                          </a:uFill>
                          <a:latin typeface="Arial"/>
                          <a:ea typeface="Arial"/>
                          <a:cs typeface="Arial"/>
                          <a:sym typeface="Arial"/>
                        </a:defRPr>
                      </a:pPr>
                    </a:p>
                    <a:p>
                      <a:pPr algn="l" defTabSz="457200">
                        <a:spcBef>
                          <a:spcPts val="200"/>
                        </a:spcBef>
                        <a:defRPr b="1" cap="small" sz="2000">
                          <a:uFill>
                            <a:solidFill>
                              <a:srgbClr val="000000"/>
                            </a:solidFill>
                          </a:uFill>
                          <a:latin typeface="Arial"/>
                          <a:ea typeface="Arial"/>
                          <a:cs typeface="Arial"/>
                          <a:sym typeface="Arial"/>
                        </a:defRPr>
                      </a:pPr>
                    </a:p>
                    <a:p>
                      <a:pPr algn="l" defTabSz="457200">
                        <a:spcBef>
                          <a:spcPts val="200"/>
                        </a:spcBef>
                        <a:defRPr b="1" cap="small" sz="2000">
                          <a:uFill>
                            <a:solidFill>
                              <a:srgbClr val="000000"/>
                            </a:solidFill>
                          </a:uFill>
                          <a:latin typeface="Arial"/>
                          <a:ea typeface="Arial"/>
                          <a:cs typeface="Arial"/>
                          <a:sym typeface="Arial"/>
                        </a:defRPr>
                      </a:pPr>
                      <a:r>
                        <a:t>Community/Work-Based Learning Experiences (Including School- and Community- based Career Exploration, Assessment, Training and/or Service Learning Opportunities)</a:t>
                      </a:r>
                    </a:p>
                    <a:p>
                      <a:pPr algn="l" defTabSz="457200">
                        <a:spcBef>
                          <a:spcPts val="200"/>
                        </a:spcBef>
                        <a:defRPr b="1" cap="small" sz="2000">
                          <a:uFill>
                            <a:solidFill>
                              <a:srgbClr val="000000"/>
                            </a:solidFill>
                          </a:uFill>
                          <a:latin typeface="Arial"/>
                          <a:ea typeface="Arial"/>
                          <a:cs typeface="Arial"/>
                          <a:sym typeface="Arial"/>
                        </a:defRPr>
                      </a:pPr>
                    </a:p>
                    <a:p>
                      <a:pPr algn="l" defTabSz="457200">
                        <a:spcBef>
                          <a:spcPts val="200"/>
                        </a:spcBef>
                        <a:defRPr b="1" cap="small" sz="2000">
                          <a:uFill>
                            <a:solidFill>
                              <a:srgbClr val="000000"/>
                            </a:solidFill>
                          </a:uFill>
                          <a:latin typeface="Arial"/>
                          <a:ea typeface="Arial"/>
                          <a:cs typeface="Arial"/>
                          <a:sym typeface="Arial"/>
                        </a:defRPr>
                      </a:pPr>
                    </a:p>
                    <a:p>
                      <a:pPr algn="l" defTabSz="457200">
                        <a:spcBef>
                          <a:spcPts val="200"/>
                        </a:spcBef>
                        <a:defRPr b="1" cap="small" sz="2000">
                          <a:uFill>
                            <a:solidFill>
                              <a:srgbClr val="000000"/>
                            </a:solidFill>
                          </a:uFill>
                          <a:latin typeface="Arial"/>
                          <a:ea typeface="Arial"/>
                          <a:cs typeface="Arial"/>
                          <a:sym typeface="Arial"/>
                        </a:defRPr>
                      </a:pPr>
                    </a:p>
                    <a:p>
                      <a:pPr algn="l" defTabSz="457200">
                        <a:spcBef>
                          <a:spcPts val="200"/>
                        </a:spcBef>
                        <a:defRPr sz="2000">
                          <a:uFill>
                            <a:solidFill>
                              <a:srgbClr val="000000"/>
                            </a:solidFill>
                          </a:uFill>
                          <a:latin typeface="Arial"/>
                          <a:ea typeface="Arial"/>
                          <a:cs typeface="Arial"/>
                          <a:sym typeface="Arial"/>
                        </a:defRPr>
                      </a:pPr>
                      <a:r>
                        <a:rPr b="1" cap="small"/>
                        <a:t>Academic Performance:</a:t>
                      </a:r>
                      <a:r>
                        <a:rPr b="1"/>
                        <a:t> </a:t>
                      </a:r>
                      <a:r>
                        <a:rPr b="1" cap="small"/>
                        <a:t>as measured by NYSAA</a:t>
                      </a:r>
                    </a:p>
                    <a:p>
                      <a:pPr algn="l" defTabSz="457200">
                        <a:spcBef>
                          <a:spcPts val="300"/>
                        </a:spcBef>
                        <a:defRPr sz="2000">
                          <a:uFill>
                            <a:solidFill>
                              <a:srgbClr val="000000"/>
                            </a:solidFill>
                          </a:uFill>
                          <a:latin typeface="Arial"/>
                          <a:ea typeface="Arial"/>
                          <a:cs typeface="Arial"/>
                          <a:sym typeface="Arial"/>
                        </a:defRPr>
                      </a:pPr>
                      <a:r>
                        <a:rPr cap="small"/>
                        <a:t>English Language Arts:</a:t>
                      </a:r>
                      <a:endParaRPr cap="small"/>
                    </a:p>
                    <a:p>
                      <a:pPr algn="l" defTabSz="457200">
                        <a:spcBef>
                          <a:spcPts val="300"/>
                        </a:spcBef>
                        <a:defRPr sz="2000">
                          <a:uFill>
                            <a:solidFill>
                              <a:srgbClr val="000000"/>
                            </a:solidFill>
                          </a:uFill>
                          <a:latin typeface="Arial"/>
                          <a:ea typeface="Arial"/>
                          <a:cs typeface="Arial"/>
                          <a:sym typeface="Arial"/>
                        </a:defRPr>
                      </a:pPr>
                      <a:r>
                        <a:rPr cap="small"/>
                        <a:t>Math:</a:t>
                      </a:r>
                      <a:endParaRPr cap="small"/>
                    </a:p>
                    <a:p>
                      <a:pPr algn="l" defTabSz="457200">
                        <a:spcBef>
                          <a:spcPts val="300"/>
                        </a:spcBef>
                        <a:defRPr sz="2000">
                          <a:uFill>
                            <a:solidFill>
                              <a:srgbClr val="000000"/>
                            </a:solidFill>
                          </a:uFill>
                          <a:latin typeface="Arial"/>
                          <a:ea typeface="Arial"/>
                          <a:cs typeface="Arial"/>
                          <a:sym typeface="Arial"/>
                        </a:defRPr>
                      </a:pPr>
                      <a:r>
                        <a:rPr cap="small"/>
                        <a:t>Social Studies: </a:t>
                      </a:r>
                      <a:endParaRPr cap="small"/>
                    </a:p>
                    <a:p>
                      <a:pPr algn="l" defTabSz="457200">
                        <a:spcBef>
                          <a:spcPts val="300"/>
                        </a:spcBef>
                        <a:defRPr sz="2000">
                          <a:uFill>
                            <a:solidFill>
                              <a:srgbClr val="000000"/>
                            </a:solidFill>
                          </a:uFill>
                          <a:latin typeface="Arial"/>
                          <a:ea typeface="Arial"/>
                          <a:cs typeface="Arial"/>
                          <a:sym typeface="Arial"/>
                        </a:defRPr>
                      </a:pPr>
                      <a:r>
                        <a:rPr cap="small"/>
                        <a:t>Science:</a:t>
                      </a:r>
                      <a:endParaRPr cap="small"/>
                    </a:p>
                    <a:p>
                      <a:pPr algn="l" defTabSz="457200">
                        <a:spcBef>
                          <a:spcPts val="200"/>
                        </a:spcBef>
                        <a:defRPr b="1" cap="small" sz="2000">
                          <a:uFill>
                            <a:solidFill>
                              <a:srgbClr val="000000"/>
                            </a:solidFill>
                          </a:uFill>
                          <a:latin typeface="Arial"/>
                          <a:ea typeface="Arial"/>
                          <a:cs typeface="Arial"/>
                          <a:sym typeface="Arial"/>
                        </a:defRPr>
                      </a:pPr>
                    </a:p>
                    <a:p>
                      <a:pPr algn="l" defTabSz="457200">
                        <a:spcBef>
                          <a:spcPts val="200"/>
                        </a:spcBef>
                        <a:defRPr b="1" cap="small" sz="2000">
                          <a:uFill>
                            <a:solidFill>
                              <a:srgbClr val="000000"/>
                            </a:solidFill>
                          </a:uFill>
                          <a:latin typeface="Arial"/>
                          <a:ea typeface="Arial"/>
                          <a:cs typeface="Arial"/>
                          <a:sym typeface="Arial"/>
                        </a:defRPr>
                      </a:pPr>
                      <a:r>
                        <a:t>Other Achievements, Awards and Honors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hMerge="1">
                  <a:tcPr/>
                </a:tc>
                <a:tc hMerge="1">
                  <a:tcPr/>
                </a:tc>
              </a:tr>
            </a:tbl>
          </a:graphicData>
        </a:graphic>
      </p:graphicFrame>
      <p:graphicFrame>
        <p:nvGraphicFramePr>
          <p:cNvPr id="204" name="Table"/>
          <p:cNvGraphicFramePr/>
          <p:nvPr/>
        </p:nvGraphicFramePr>
        <p:xfrm>
          <a:off x="3217305" y="8607071"/>
          <a:ext cx="17955740" cy="4422007"/>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991564"/>
                <a:gridCol w="14957823"/>
              </a:tblGrid>
              <a:tr h="735942">
                <a:tc gridSpan="2">
                  <a:txBody>
                    <a:bodyPr/>
                    <a:lstStyle/>
                    <a:p>
                      <a:pPr algn="l" defTabSz="457200">
                        <a:spcBef>
                          <a:spcPts val="200"/>
                        </a:spcBef>
                        <a:defRPr b="1" sz="2500">
                          <a:uFill>
                            <a:solidFill>
                              <a:srgbClr val="000000"/>
                            </a:solidFill>
                          </a:uFill>
                          <a:latin typeface="Arial"/>
                          <a:ea typeface="Arial"/>
                          <a:cs typeface="Arial"/>
                          <a:sym typeface="Arial"/>
                        </a:defRPr>
                      </a:pPr>
                      <a:r>
                        <a:t>Key Levels of Independence (with the use of assistive technology and accommodations as appropriate)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E6E6E6"/>
                    </a:solidFill>
                  </a:tcPr>
                </a:tc>
                <a:tc hMerge="1">
                  <a:tcPr/>
                </a:tc>
              </a:tr>
              <a:tr h="735942">
                <a:tc>
                  <a:txBody>
                    <a:bodyPr/>
                    <a:lstStyle/>
                    <a:p>
                      <a:pPr algn="l" defTabSz="457200">
                        <a:spcBef>
                          <a:spcPts val="200"/>
                        </a:spcBef>
                        <a:defRPr b="1" sz="2000">
                          <a:uFill>
                            <a:solidFill>
                              <a:srgbClr val="000000"/>
                            </a:solidFill>
                          </a:uFill>
                          <a:latin typeface="Arial"/>
                          <a:ea typeface="Arial"/>
                          <a:cs typeface="Arial"/>
                          <a:sym typeface="Arial"/>
                        </a:defRPr>
                      </a:pPr>
                      <a:r>
                        <a:t>1: Not Applicable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200"/>
                        </a:spcBef>
                        <a:defRPr sz="2000">
                          <a:uFill>
                            <a:solidFill>
                              <a:srgbClr val="000000"/>
                            </a:solidFill>
                          </a:uFill>
                          <a:latin typeface="Arial"/>
                          <a:ea typeface="Arial"/>
                          <a:cs typeface="Arial"/>
                          <a:sym typeface="Arial"/>
                        </a:defRPr>
                      </a:pPr>
                      <a:r>
                        <a:t>Student has not had an opportunity or been observed to attempt or complete task.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735942">
                <a:tc>
                  <a:txBody>
                    <a:bodyPr/>
                    <a:lstStyle/>
                    <a:p>
                      <a:pPr algn="l" defTabSz="457200">
                        <a:spcBef>
                          <a:spcPts val="200"/>
                        </a:spcBef>
                        <a:defRPr b="1" sz="2000">
                          <a:uFill>
                            <a:solidFill>
                              <a:srgbClr val="000000"/>
                            </a:solidFill>
                          </a:uFill>
                          <a:latin typeface="Arial"/>
                          <a:ea typeface="Arial"/>
                          <a:cs typeface="Arial"/>
                          <a:sym typeface="Arial"/>
                        </a:defRPr>
                      </a:pPr>
                      <a:r>
                        <a:t>2: Extensive Support</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spcBef>
                          <a:spcPts val="200"/>
                        </a:spcBef>
                        <a:defRPr sz="2000">
                          <a:uFill>
                            <a:solidFill>
                              <a:srgbClr val="000000"/>
                            </a:solidFill>
                          </a:uFill>
                          <a:latin typeface="Arial"/>
                          <a:ea typeface="Arial"/>
                          <a:cs typeface="Arial"/>
                          <a:sym typeface="Arial"/>
                        </a:defRPr>
                      </a:pPr>
                      <a:r>
                        <a:t>Student requires ongoing assistance (verbal, physical, visual prompts) and close supervision to complete task.</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735942">
                <a:tc>
                  <a:txBody>
                    <a:bodyPr/>
                    <a:lstStyle/>
                    <a:p>
                      <a:pPr algn="l" defTabSz="457200">
                        <a:spcBef>
                          <a:spcPts val="200"/>
                        </a:spcBef>
                        <a:defRPr b="1" sz="2000">
                          <a:uFill>
                            <a:solidFill>
                              <a:srgbClr val="000000"/>
                            </a:solidFill>
                          </a:uFill>
                          <a:latin typeface="Arial"/>
                          <a:ea typeface="Arial"/>
                          <a:cs typeface="Arial"/>
                          <a:sym typeface="Arial"/>
                        </a:defRPr>
                      </a:pPr>
                      <a:r>
                        <a:t>3: Moderate Support</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200"/>
                        </a:spcBef>
                        <a:defRPr sz="2000">
                          <a:uFill>
                            <a:solidFill>
                              <a:srgbClr val="000000"/>
                            </a:solidFill>
                          </a:uFill>
                          <a:latin typeface="Arial"/>
                          <a:ea typeface="Arial"/>
                          <a:cs typeface="Arial"/>
                          <a:sym typeface="Arial"/>
                        </a:defRPr>
                      </a:pPr>
                      <a:r>
                        <a:t>Student requires frequent assistance (verbal, physical, visual prompts) and periodic supervision to complete task.</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735942">
                <a:tc>
                  <a:txBody>
                    <a:bodyPr/>
                    <a:lstStyle/>
                    <a:p>
                      <a:pPr algn="l" defTabSz="457200">
                        <a:spcBef>
                          <a:spcPts val="200"/>
                        </a:spcBef>
                        <a:defRPr b="1" sz="2000">
                          <a:uFill>
                            <a:solidFill>
                              <a:srgbClr val="000000"/>
                            </a:solidFill>
                          </a:uFill>
                          <a:latin typeface="Arial"/>
                          <a:ea typeface="Arial"/>
                          <a:cs typeface="Arial"/>
                          <a:sym typeface="Arial"/>
                        </a:defRPr>
                      </a:pPr>
                      <a:r>
                        <a:t>4: Minimal Support</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spcBef>
                          <a:spcPts val="200"/>
                        </a:spcBef>
                        <a:defRPr sz="2000">
                          <a:uFill>
                            <a:solidFill>
                              <a:srgbClr val="000000"/>
                            </a:solidFill>
                          </a:uFill>
                          <a:latin typeface="Arial"/>
                          <a:ea typeface="Arial"/>
                          <a:cs typeface="Arial"/>
                          <a:sym typeface="Arial"/>
                        </a:defRPr>
                      </a:pPr>
                      <a:r>
                        <a:t>Student requires occasional assistance (verbal, physical, visual prompts) and intermittent supervision to complete task.</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735942">
                <a:tc>
                  <a:txBody>
                    <a:bodyPr/>
                    <a:lstStyle/>
                    <a:p>
                      <a:pPr algn="l" defTabSz="457200">
                        <a:spcBef>
                          <a:spcPts val="200"/>
                        </a:spcBef>
                        <a:defRPr b="1" sz="2000">
                          <a:uFill>
                            <a:solidFill>
                              <a:srgbClr val="000000"/>
                            </a:solidFill>
                          </a:uFill>
                          <a:latin typeface="Arial"/>
                          <a:ea typeface="Arial"/>
                          <a:cs typeface="Arial"/>
                          <a:sym typeface="Arial"/>
                        </a:defRPr>
                      </a:pPr>
                      <a:r>
                        <a:t>5: Independent</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200"/>
                        </a:spcBef>
                        <a:defRPr sz="2000">
                          <a:uFill>
                            <a:solidFill>
                              <a:srgbClr val="000000"/>
                            </a:solidFill>
                          </a:uFill>
                          <a:latin typeface="Arial"/>
                          <a:ea typeface="Arial"/>
                          <a:cs typeface="Arial"/>
                          <a:sym typeface="Arial"/>
                        </a:defRPr>
                      </a:pPr>
                      <a:r>
                        <a:t>Student completes task without assistance/supervision.</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bl>
          </a:graphicData>
        </a:graphic>
      </p:graphicFrame>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06" name="Table"/>
          <p:cNvGraphicFramePr/>
          <p:nvPr/>
        </p:nvGraphicFramePr>
        <p:xfrm>
          <a:off x="3276600" y="647761"/>
          <a:ext cx="18566125" cy="1204535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7733239"/>
                <a:gridCol w="2260485"/>
                <a:gridCol w="8566049"/>
              </a:tblGrid>
              <a:tr h="976095">
                <a:tc gridSpan="3">
                  <a:txBody>
                    <a:bodyPr/>
                    <a:lstStyle/>
                    <a:p>
                      <a:pPr defTabSz="457200">
                        <a:spcBef>
                          <a:spcPts val="200"/>
                        </a:spcBef>
                        <a:defRPr b="1" sz="2800">
                          <a:uFill>
                            <a:solidFill>
                              <a:srgbClr val="000000"/>
                            </a:solidFill>
                          </a:uFill>
                          <a:latin typeface="Arial"/>
                          <a:ea typeface="Arial"/>
                          <a:cs typeface="Arial"/>
                          <a:sym typeface="Arial"/>
                        </a:defRPr>
                      </a:pPr>
                      <a:r>
                        <a:t>Career Development: Knowledgeable about the world of work, career options, personal skills, aptitudes, and abilities relating to future career decisions.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CCCCCC"/>
                    </a:solidFill>
                  </a:tcPr>
                </a:tc>
                <a:tc hMerge="1">
                  <a:tcPr/>
                </a:tc>
                <a:tc hMerge="1">
                  <a:tcPr/>
                </a:tc>
              </a:tr>
              <a:tr h="976095">
                <a:tc>
                  <a:txBody>
                    <a:bodyPr/>
                    <a:lstStyle/>
                    <a:p>
                      <a:pPr defTabSz="457200">
                        <a:defRPr b="1" sz="3000">
                          <a:uFill>
                            <a:solidFill>
                              <a:srgbClr val="000000"/>
                            </a:solidFill>
                          </a:uFill>
                          <a:latin typeface="Arial"/>
                          <a:ea typeface="Arial"/>
                          <a:cs typeface="Arial"/>
                          <a:sym typeface="Arial"/>
                        </a:defRPr>
                      </a:pPr>
                      <a:r>
                        <a:t>Skills/Abilities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2300">
                          <a:uFill>
                            <a:solidFill>
                              <a:srgbClr val="000000"/>
                            </a:solidFill>
                          </a:uFill>
                          <a:latin typeface="Arial"/>
                          <a:ea typeface="Arial"/>
                          <a:cs typeface="Arial"/>
                          <a:sym typeface="Arial"/>
                        </a:defRPr>
                      </a:pPr>
                      <a:r>
                        <a:t>Level of Independence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3000">
                          <a:uFill>
                            <a:solidFill>
                              <a:srgbClr val="000000"/>
                            </a:solidFill>
                          </a:uFill>
                          <a:latin typeface="Arial"/>
                          <a:ea typeface="Arial"/>
                          <a:cs typeface="Arial"/>
                          <a:sym typeface="Arial"/>
                        </a:defRPr>
                      </a:pPr>
                      <a:r>
                        <a:t>Comments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620243">
                <a:tc>
                  <a:txBody>
                    <a:bodyPr/>
                    <a:lstStyle/>
                    <a:p>
                      <a:pPr algn="l" defTabSz="457200">
                        <a:spcBef>
                          <a:spcPts val="200"/>
                        </a:spcBef>
                        <a:defRPr sz="2000">
                          <a:uFill>
                            <a:solidFill>
                              <a:srgbClr val="000000"/>
                            </a:solidFill>
                          </a:uFill>
                          <a:latin typeface="Arial"/>
                          <a:ea typeface="Arial"/>
                          <a:cs typeface="Arial"/>
                          <a:sym typeface="Arial"/>
                        </a:defRPr>
                      </a:pPr>
                      <a:r>
                        <a:t>Exhibits and/or expresses specific interests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176529" indent="-176529" algn="l" defTabSz="457200">
                        <a:spcBef>
                          <a:spcPts val="5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spcBef>
                          <a:spcPts val="4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20243">
                <a:tc>
                  <a:txBody>
                    <a:bodyPr/>
                    <a:lstStyle/>
                    <a:p>
                      <a:pPr algn="l" defTabSz="457200">
                        <a:spcBef>
                          <a:spcPts val="200"/>
                        </a:spcBef>
                        <a:defRPr sz="2000">
                          <a:uFill>
                            <a:solidFill>
                              <a:srgbClr val="000000"/>
                            </a:solidFill>
                          </a:uFill>
                          <a:latin typeface="Arial"/>
                          <a:ea typeface="Arial"/>
                          <a:cs typeface="Arial"/>
                          <a:sym typeface="Arial"/>
                        </a:defRPr>
                      </a:pPr>
                      <a:r>
                        <a:t>Demonstrates abilities related to specific interests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176529" indent="-176529" algn="l" defTabSz="457200">
                        <a:spcBef>
                          <a:spcPts val="5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4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976095">
                <a:tc>
                  <a:txBody>
                    <a:bodyPr/>
                    <a:lstStyle/>
                    <a:p>
                      <a:pPr algn="l" defTabSz="457200">
                        <a:spcBef>
                          <a:spcPts val="200"/>
                        </a:spcBef>
                        <a:defRPr sz="2000">
                          <a:uFill>
                            <a:solidFill>
                              <a:srgbClr val="000000"/>
                            </a:solidFill>
                          </a:uFill>
                          <a:latin typeface="Arial"/>
                          <a:ea typeface="Arial"/>
                          <a:cs typeface="Arial"/>
                          <a:sym typeface="Arial"/>
                        </a:defRPr>
                      </a:pPr>
                      <a:r>
                        <a:t>Demonstrates awareness of opportunities for employment and/or other post-secondary activities related to specific interests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212725" indent="-212725" algn="l" defTabSz="457200">
                        <a:spcBef>
                          <a:spcPts val="4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168910" indent="-168910" algn="l" defTabSz="457200">
                        <a:spcBef>
                          <a:spcPts val="4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20243">
                <a:tc>
                  <a:txBody>
                    <a:bodyPr/>
                    <a:lstStyle/>
                    <a:p>
                      <a:pPr algn="l" defTabSz="457200">
                        <a:spcBef>
                          <a:spcPts val="200"/>
                        </a:spcBef>
                        <a:defRPr sz="2000">
                          <a:uFill>
                            <a:solidFill>
                              <a:srgbClr val="000000"/>
                            </a:solidFill>
                          </a:uFill>
                          <a:latin typeface="Arial"/>
                          <a:ea typeface="Arial"/>
                          <a:cs typeface="Arial"/>
                          <a:sym typeface="Arial"/>
                        </a:defRPr>
                      </a:pPr>
                      <a:r>
                        <a:t>Identifies skills needed for post-secondary success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212725" indent="-212725" algn="l" defTabSz="457200">
                        <a:spcBef>
                          <a:spcPts val="4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168910" indent="-168910" algn="l" defTabSz="457200">
                        <a:spcBef>
                          <a:spcPts val="4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620243">
                <a:tc>
                  <a:txBody>
                    <a:bodyPr/>
                    <a:lstStyle/>
                    <a:p>
                      <a:pPr algn="l" defTabSz="457200">
                        <a:spcBef>
                          <a:spcPts val="200"/>
                        </a:spcBef>
                        <a:defRPr sz="2000">
                          <a:uFill>
                            <a:solidFill>
                              <a:srgbClr val="000000"/>
                            </a:solidFill>
                          </a:uFill>
                          <a:latin typeface="Arial"/>
                          <a:ea typeface="Arial"/>
                          <a:cs typeface="Arial"/>
                          <a:sym typeface="Arial"/>
                        </a:defRPr>
                      </a:pPr>
                      <a:r>
                        <a:t>Identifies accommodations needed for post-secondary success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212725" indent="-212725" algn="l" defTabSz="457200">
                        <a:spcBef>
                          <a:spcPts val="4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168910" indent="-168910" algn="l" defTabSz="457200">
                        <a:spcBef>
                          <a:spcPts val="4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20243">
                <a:tc>
                  <a:txBody>
                    <a:bodyPr/>
                    <a:lstStyle/>
                    <a:p>
                      <a:pPr algn="l" defTabSz="457200">
                        <a:spcBef>
                          <a:spcPts val="200"/>
                        </a:spcBef>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212725" indent="-212725" algn="l" defTabSz="457200">
                        <a:spcBef>
                          <a:spcPts val="4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168910" indent="-168910" algn="l" defTabSz="457200">
                        <a:spcBef>
                          <a:spcPts val="4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620243">
                <a:tc>
                  <a:txBody>
                    <a:bodyPr/>
                    <a:lstStyle/>
                    <a:p>
                      <a:pPr algn="l" defTabSz="457200">
                        <a:spcBef>
                          <a:spcPts val="200"/>
                        </a:spcBef>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212725" indent="-212725" algn="l" defTabSz="457200">
                        <a:spcBef>
                          <a:spcPts val="4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168910" indent="-168910" algn="l" defTabSz="457200">
                        <a:spcBef>
                          <a:spcPts val="4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20243">
                <a:tc gridSpan="3">
                  <a:txBody>
                    <a:bodyPr/>
                    <a:lstStyle/>
                    <a:p>
                      <a:pPr algn="l" defTabSz="457200">
                        <a:spcBef>
                          <a:spcPts val="200"/>
                        </a:spcBef>
                        <a:defRPr sz="2000">
                          <a:uFill>
                            <a:solidFill>
                              <a:srgbClr val="000000"/>
                            </a:solidFill>
                          </a:uFill>
                          <a:latin typeface="Arial"/>
                          <a:ea typeface="Arial"/>
                          <a:cs typeface="Arial"/>
                          <a:sym typeface="Arial"/>
                        </a:defRPr>
                      </a:pPr>
                      <a:r>
                        <a:rPr b="1"/>
                        <a:t>Integrated Learning: Application of academic knowledge and skills to school, community, and home settings.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E6E6E6"/>
                    </a:solidFill>
                  </a:tcPr>
                </a:tc>
                <a:tc hMerge="1">
                  <a:tcPr/>
                </a:tc>
                <a:tc hMerge="1">
                  <a:tcPr/>
                </a:tc>
              </a:tr>
              <a:tr h="976095">
                <a:tc>
                  <a:txBody>
                    <a:bodyPr/>
                    <a:lstStyle/>
                    <a:p>
                      <a:pPr defTabSz="457200">
                        <a:defRPr b="1" sz="2000">
                          <a:uFill>
                            <a:solidFill>
                              <a:srgbClr val="000000"/>
                            </a:solidFill>
                          </a:uFill>
                          <a:latin typeface="Arial"/>
                          <a:ea typeface="Arial"/>
                          <a:cs typeface="Arial"/>
                          <a:sym typeface="Arial"/>
                        </a:defRPr>
                      </a:pPr>
                      <a:r>
                        <a:t>Skills/Abilities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457200">
                        <a:defRPr b="1" sz="2000">
                          <a:uFill>
                            <a:solidFill>
                              <a:srgbClr val="000000"/>
                            </a:solidFill>
                          </a:uFill>
                          <a:latin typeface="Arial"/>
                          <a:ea typeface="Arial"/>
                          <a:cs typeface="Arial"/>
                          <a:sym typeface="Arial"/>
                        </a:defRPr>
                      </a:pPr>
                      <a:r>
                        <a:t>Level of Independence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457200">
                        <a:defRPr b="1" sz="2000">
                          <a:uFill>
                            <a:solidFill>
                              <a:srgbClr val="000000"/>
                            </a:solidFill>
                          </a:uFill>
                          <a:latin typeface="Arial"/>
                          <a:ea typeface="Arial"/>
                          <a:cs typeface="Arial"/>
                          <a:sym typeface="Arial"/>
                        </a:defRPr>
                      </a:pPr>
                      <a:r>
                        <a:t>Comments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1331946">
                <a:tc>
                  <a:txBody>
                    <a:bodyPr/>
                    <a:lstStyle/>
                    <a:p>
                      <a:pPr algn="l" defTabSz="457200">
                        <a:spcBef>
                          <a:spcPts val="200"/>
                        </a:spcBef>
                        <a:defRPr sz="2000">
                          <a:uFill>
                            <a:solidFill>
                              <a:srgbClr val="000000"/>
                            </a:solidFill>
                          </a:uFill>
                          <a:latin typeface="Arial"/>
                          <a:ea typeface="Arial"/>
                          <a:cs typeface="Arial"/>
                          <a:sym typeface="Arial"/>
                        </a:defRPr>
                      </a:pPr>
                      <a:r>
                        <a:t>Uses basic academic skills in community/work-based learning experiences (e.g., applies math skills to purchasing items, applies alphabetizing skills to sorting mail)</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2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2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976095">
                <a:tc>
                  <a:txBody>
                    <a:bodyPr/>
                    <a:lstStyle/>
                    <a:p>
                      <a:pPr algn="l" defTabSz="457200">
                        <a:spcBef>
                          <a:spcPts val="200"/>
                        </a:spcBef>
                        <a:defRPr sz="2000">
                          <a:uFill>
                            <a:solidFill>
                              <a:srgbClr val="000000"/>
                            </a:solidFill>
                          </a:uFill>
                          <a:latin typeface="Arial"/>
                          <a:ea typeface="Arial"/>
                          <a:cs typeface="Arial"/>
                          <a:sym typeface="Arial"/>
                        </a:defRPr>
                      </a:pPr>
                      <a:r>
                        <a:t>Demonstrates skills learned in school in a variety of settings (e.g., home, community, workplace)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172085" indent="-172085" algn="l" defTabSz="457200">
                        <a:spcBef>
                          <a:spcPts val="2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171450" indent="-171450" algn="l" defTabSz="457200">
                        <a:spcBef>
                          <a:spcPts val="2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71264">
                <a:tc>
                  <a:txBody>
                    <a:bodyPr/>
                    <a:lstStyle/>
                    <a:p>
                      <a:pPr algn="l" defTabSz="457200">
                        <a:spcBef>
                          <a:spcPts val="200"/>
                        </a:spcBef>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172085" indent="-172085" algn="l" defTabSz="457200">
                        <a:spcBef>
                          <a:spcPts val="2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171450" indent="-171450" algn="l" defTabSz="457200">
                        <a:spcBef>
                          <a:spcPts val="2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813605">
                <a:tc>
                  <a:txBody>
                    <a:bodyPr/>
                    <a:lstStyle/>
                    <a:p>
                      <a:pPr algn="l" defTabSz="457200">
                        <a:spcBef>
                          <a:spcPts val="200"/>
                        </a:spcBef>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172085" indent="-172085" algn="l" defTabSz="457200">
                        <a:spcBef>
                          <a:spcPts val="2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171450" indent="-171450" algn="l" defTabSz="457200">
                        <a:spcBef>
                          <a:spcPts val="2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bl>
          </a:graphicData>
        </a:graphic>
      </p:graphicFrame>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08" name="Table"/>
          <p:cNvGraphicFramePr/>
          <p:nvPr/>
        </p:nvGraphicFramePr>
        <p:xfrm>
          <a:off x="2633229" y="752532"/>
          <a:ext cx="19877081" cy="1221728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8279470"/>
                <a:gridCol w="2292776"/>
                <a:gridCol w="9298483"/>
              </a:tblGrid>
              <a:tr h="435180">
                <a:tc gridSpan="3">
                  <a:txBody>
                    <a:bodyPr/>
                    <a:lstStyle/>
                    <a:p>
                      <a:pPr algn="l" defTabSz="457200">
                        <a:spcBef>
                          <a:spcPts val="200"/>
                        </a:spcBef>
                        <a:defRPr sz="2400">
                          <a:uFill>
                            <a:solidFill>
                              <a:srgbClr val="000000"/>
                            </a:solidFill>
                          </a:uFill>
                          <a:latin typeface="Arial"/>
                          <a:ea typeface="Arial"/>
                          <a:cs typeface="Arial"/>
                          <a:sym typeface="Arial"/>
                        </a:defRPr>
                      </a:pPr>
                      <a:r>
                        <a:rPr b="1"/>
                        <a:t>Universal Foundation Skills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CCCCCC"/>
                    </a:solidFill>
                  </a:tcPr>
                </a:tc>
                <a:tc hMerge="1">
                  <a:tcPr/>
                </a:tc>
                <a:tc hMerge="1">
                  <a:tcPr/>
                </a:tc>
              </a:tr>
              <a:tr h="435180">
                <a:tc gridSpan="3">
                  <a:txBody>
                    <a:bodyPr/>
                    <a:lstStyle/>
                    <a:p>
                      <a:pPr algn="l" defTabSz="457200">
                        <a:spcBef>
                          <a:spcPts val="200"/>
                        </a:spcBef>
                        <a:defRPr b="1" sz="2500">
                          <a:uFill>
                            <a:solidFill>
                              <a:srgbClr val="000000"/>
                            </a:solidFill>
                          </a:uFill>
                          <a:latin typeface="Arial"/>
                          <a:ea typeface="Arial"/>
                          <a:cs typeface="Arial"/>
                          <a:sym typeface="Arial"/>
                        </a:defRPr>
                      </a:pPr>
                      <a:r>
                        <a:t>Basic Skills: Ability to read, write, listen, speak and perform arithmetical and mathematical functions.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E6E6E6"/>
                    </a:solidFill>
                  </a:tcPr>
                </a:tc>
                <a:tc hMerge="1">
                  <a:tcPr/>
                </a:tc>
                <a:tc hMerge="1">
                  <a:tcPr/>
                </a:tc>
              </a:tr>
              <a:tr h="684855">
                <a:tc>
                  <a:txBody>
                    <a:bodyPr/>
                    <a:lstStyle/>
                    <a:p>
                      <a:pPr defTabSz="457200">
                        <a:defRPr b="1" sz="2000">
                          <a:uFill>
                            <a:solidFill>
                              <a:srgbClr val="000000"/>
                            </a:solidFill>
                          </a:uFill>
                          <a:latin typeface="Arial"/>
                          <a:ea typeface="Arial"/>
                          <a:cs typeface="Arial"/>
                          <a:sym typeface="Arial"/>
                        </a:defRPr>
                      </a:pPr>
                      <a:r>
                        <a:t>Skills/Abilities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457200">
                        <a:defRPr b="1" sz="2000">
                          <a:uFill>
                            <a:solidFill>
                              <a:srgbClr val="000000"/>
                            </a:solidFill>
                          </a:uFill>
                          <a:latin typeface="Arial"/>
                          <a:ea typeface="Arial"/>
                          <a:cs typeface="Arial"/>
                          <a:sym typeface="Arial"/>
                        </a:defRPr>
                      </a:pPr>
                      <a:r>
                        <a:t>Level of Independence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457200">
                        <a:defRPr b="1" sz="2000">
                          <a:uFill>
                            <a:solidFill>
                              <a:srgbClr val="000000"/>
                            </a:solidFill>
                          </a:uFill>
                          <a:latin typeface="Arial"/>
                          <a:ea typeface="Arial"/>
                          <a:cs typeface="Arial"/>
                          <a:sym typeface="Arial"/>
                        </a:defRPr>
                      </a:pPr>
                      <a:r>
                        <a:t>Comments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84855">
                <a:tc>
                  <a:txBody>
                    <a:bodyPr/>
                    <a:lstStyle/>
                    <a:p>
                      <a:pPr algn="l" defTabSz="457200">
                        <a:spcBef>
                          <a:spcPts val="200"/>
                        </a:spcBef>
                        <a:defRPr sz="2000">
                          <a:uFill>
                            <a:solidFill>
                              <a:srgbClr val="000000"/>
                            </a:solidFill>
                          </a:uFill>
                          <a:latin typeface="Arial"/>
                          <a:ea typeface="Arial"/>
                          <a:cs typeface="Arial"/>
                          <a:sym typeface="Arial"/>
                        </a:defRPr>
                      </a:pPr>
                      <a:r>
                        <a:rPr b="1"/>
                        <a:t>Reading:</a:t>
                      </a:r>
                      <a:r>
                        <a:t> Identifies and understands texts and symbols (e.g., stop, exit, and restroom signs)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684855">
                <a:tc>
                  <a:txBody>
                    <a:bodyPr/>
                    <a:lstStyle/>
                    <a:p>
                      <a:pPr algn="l" defTabSz="457200">
                        <a:spcBef>
                          <a:spcPts val="200"/>
                        </a:spcBef>
                        <a:defRPr sz="2000">
                          <a:solidFill>
                            <a:srgbClr val="FF0000"/>
                          </a:solidFill>
                          <a:uFill>
                            <a:solidFill>
                              <a:srgbClr val="FF0000"/>
                            </a:solidFill>
                          </a:uFill>
                          <a:latin typeface="Arial"/>
                          <a:ea typeface="Arial"/>
                          <a:cs typeface="Arial"/>
                          <a:sym typeface="Arial"/>
                        </a:defRPr>
                      </a:pPr>
                      <a:r>
                        <a:rPr b="1">
                          <a:solidFill>
                            <a:srgbClr val="000000"/>
                          </a:solidFill>
                          <a:uFill>
                            <a:solidFill>
                              <a:srgbClr val="000000"/>
                            </a:solidFill>
                          </a:uFill>
                        </a:rPr>
                        <a:t>Reading:</a:t>
                      </a:r>
                      <a:r>
                        <a:t> </a:t>
                      </a:r>
                      <a:r>
                        <a:rPr>
                          <a:solidFill>
                            <a:srgbClr val="000000"/>
                          </a:solidFill>
                          <a:uFill>
                            <a:solidFill>
                              <a:srgbClr val="000000"/>
                            </a:solidFill>
                          </a:uFill>
                        </a:rPr>
                        <a:t>Identifies vocabulary associated with various jobs (e.g., matches tools to words)</a:t>
                      </a:r>
                      <a:r>
                        <a:t>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84855">
                <a:tc>
                  <a:txBody>
                    <a:bodyPr/>
                    <a:lstStyle/>
                    <a:p>
                      <a:pPr algn="l" defTabSz="457200">
                        <a:spcBef>
                          <a:spcPts val="200"/>
                        </a:spcBef>
                        <a:defRPr sz="2000">
                          <a:uFill>
                            <a:solidFill>
                              <a:srgbClr val="000000"/>
                            </a:solidFill>
                          </a:uFill>
                          <a:latin typeface="Arial"/>
                          <a:ea typeface="Arial"/>
                          <a:cs typeface="Arial"/>
                          <a:sym typeface="Arial"/>
                        </a:defRPr>
                      </a:pPr>
                      <a:r>
                        <a:rPr b="1"/>
                        <a:t>Writing:</a:t>
                      </a:r>
                      <a:r>
                        <a:t>  Creates pictures, symbols and objects and writes words and sentences to communicate information</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501788">
                <a:tc>
                  <a:txBody>
                    <a:bodyPr/>
                    <a:lstStyle/>
                    <a:p>
                      <a:pPr algn="l" defTabSz="457200">
                        <a:spcBef>
                          <a:spcPts val="200"/>
                        </a:spcBef>
                        <a:defRPr sz="2000">
                          <a:uFill>
                            <a:solidFill>
                              <a:srgbClr val="000000"/>
                            </a:solidFill>
                          </a:uFill>
                          <a:latin typeface="Arial"/>
                          <a:ea typeface="Arial"/>
                          <a:cs typeface="Arial"/>
                          <a:sym typeface="Arial"/>
                        </a:defRPr>
                      </a:pPr>
                      <a:r>
                        <a:rPr b="1"/>
                        <a:t>Listening:</a:t>
                      </a:r>
                      <a:r>
                        <a:t> Follows one step directions to complete a given task</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84855">
                <a:tc>
                  <a:txBody>
                    <a:bodyPr/>
                    <a:lstStyle/>
                    <a:p>
                      <a:pPr algn="l" defTabSz="457200">
                        <a:spcBef>
                          <a:spcPts val="200"/>
                        </a:spcBef>
                        <a:defRPr b="1" sz="2000">
                          <a:uFill>
                            <a:solidFill>
                              <a:srgbClr val="000000"/>
                            </a:solidFill>
                          </a:uFill>
                          <a:latin typeface="Arial"/>
                          <a:ea typeface="Arial"/>
                          <a:cs typeface="Arial"/>
                          <a:sym typeface="Arial"/>
                        </a:defRPr>
                      </a:pPr>
                      <a:r>
                        <a:t>Listening:</a:t>
                      </a:r>
                      <a:r>
                        <a:rPr b="0"/>
                        <a:t> Follows two or more step directions to complete a given task</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1184205">
                <a:tc>
                  <a:txBody>
                    <a:bodyPr/>
                    <a:lstStyle/>
                    <a:p>
                      <a:pPr algn="l" defTabSz="457200">
                        <a:spcBef>
                          <a:spcPts val="200"/>
                        </a:spcBef>
                        <a:defRPr sz="2000">
                          <a:uFill>
                            <a:solidFill>
                              <a:srgbClr val="000000"/>
                            </a:solidFill>
                          </a:uFill>
                          <a:latin typeface="Arial"/>
                          <a:ea typeface="Arial"/>
                          <a:cs typeface="Arial"/>
                          <a:sym typeface="Arial"/>
                        </a:defRPr>
                      </a:pPr>
                      <a:r>
                        <a:rPr b="1"/>
                        <a:t>Speaking:</a:t>
                      </a:r>
                      <a:r>
                        <a:t> Uses language to interact with others (e.g., expresses needs, demonstrates understanding, and interacts socially with others).  May include use of augmentative communication, as appropriate.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934530">
                <a:tc>
                  <a:txBody>
                    <a:bodyPr/>
                    <a:lstStyle/>
                    <a:p>
                      <a:pPr algn="l" defTabSz="457200">
                        <a:spcBef>
                          <a:spcPts val="200"/>
                        </a:spcBef>
                        <a:defRPr sz="2000">
                          <a:uFill>
                            <a:solidFill>
                              <a:srgbClr val="000000"/>
                            </a:solidFill>
                          </a:uFill>
                          <a:latin typeface="Arial"/>
                          <a:ea typeface="Arial"/>
                          <a:cs typeface="Arial"/>
                          <a:sym typeface="Arial"/>
                        </a:defRPr>
                      </a:pPr>
                      <a:r>
                        <a:rPr b="1"/>
                        <a:t>Math:</a:t>
                      </a:r>
                      <a:r>
                        <a:t> Demonstrates basic math skills, including counting with one-to-one correspondence, matching similar objects, and understanding concepts of quantity (e.g., more, less, etc.)</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684855">
                <a:tc>
                  <a:txBody>
                    <a:bodyPr/>
                    <a:lstStyle/>
                    <a:p>
                      <a:pPr algn="l" defTabSz="457200">
                        <a:spcBef>
                          <a:spcPts val="200"/>
                        </a:spcBef>
                        <a:defRPr b="1" sz="2000">
                          <a:uFill>
                            <a:solidFill>
                              <a:srgbClr val="000000"/>
                            </a:solidFill>
                          </a:uFill>
                          <a:latin typeface="Arial"/>
                          <a:ea typeface="Arial"/>
                          <a:cs typeface="Arial"/>
                          <a:sym typeface="Arial"/>
                        </a:defRPr>
                      </a:pPr>
                      <a:r>
                        <a:t>Functional Math: </a:t>
                      </a:r>
                      <a:r>
                        <a:rPr b="0"/>
                        <a:t>Applies basic math skills to daily living (e.g., tells time, manages money)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435180">
                <a:tc gridSpan="3">
                  <a:txBody>
                    <a:bodyPr/>
                    <a:lstStyle/>
                    <a:p>
                      <a:pPr algn="just" defTabSz="457200">
                        <a:spcBef>
                          <a:spcPts val="200"/>
                        </a:spcBef>
                        <a:defRPr b="1" sz="2000">
                          <a:uFill>
                            <a:solidFill>
                              <a:srgbClr val="000000"/>
                            </a:solidFill>
                          </a:uFill>
                          <a:latin typeface="Arial"/>
                          <a:ea typeface="Arial"/>
                          <a:cs typeface="Arial"/>
                          <a:sym typeface="Arial"/>
                        </a:defRPr>
                      </a:pPr>
                      <a:r>
                        <a:t>Thinking Skills: Ability to use ideas and information to make decisions and solve problems.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E6E6E6"/>
                    </a:solidFill>
                  </a:tcPr>
                </a:tc>
                <a:tc hMerge="1">
                  <a:tcPr/>
                </a:tc>
                <a:tc hMerge="1">
                  <a:tcPr/>
                </a:tc>
              </a:tr>
              <a:tr h="684855">
                <a:tc>
                  <a:txBody>
                    <a:bodyPr/>
                    <a:lstStyle/>
                    <a:p>
                      <a:pPr defTabSz="457200">
                        <a:defRPr b="1" sz="2000">
                          <a:uFill>
                            <a:solidFill>
                              <a:srgbClr val="000000"/>
                            </a:solidFill>
                          </a:uFill>
                          <a:latin typeface="Arial"/>
                          <a:ea typeface="Arial"/>
                          <a:cs typeface="Arial"/>
                          <a:sym typeface="Arial"/>
                        </a:defRPr>
                      </a:pPr>
                      <a:r>
                        <a:t>Skills/Abilities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457200">
                        <a:defRPr b="1" sz="2000">
                          <a:uFill>
                            <a:solidFill>
                              <a:srgbClr val="000000"/>
                            </a:solidFill>
                          </a:uFill>
                          <a:latin typeface="Arial"/>
                          <a:ea typeface="Arial"/>
                          <a:cs typeface="Arial"/>
                          <a:sym typeface="Arial"/>
                        </a:defRPr>
                      </a:pPr>
                      <a:r>
                        <a:t>Level of Independence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457200">
                        <a:spcBef>
                          <a:spcPts val="600"/>
                        </a:spcBef>
                        <a:defRPr b="1" sz="2000">
                          <a:uFill>
                            <a:solidFill>
                              <a:srgbClr val="000000"/>
                            </a:solidFill>
                          </a:uFill>
                          <a:latin typeface="Arial"/>
                          <a:ea typeface="Arial"/>
                          <a:cs typeface="Arial"/>
                          <a:sym typeface="Arial"/>
                        </a:defRPr>
                      </a:pPr>
                      <a:r>
                        <a:t>Comments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501788">
                <a:tc>
                  <a:txBody>
                    <a:bodyPr/>
                    <a:lstStyle/>
                    <a:p>
                      <a:pPr algn="l" defTabSz="457200">
                        <a:defRPr b="1" sz="2000">
                          <a:uFill>
                            <a:solidFill>
                              <a:srgbClr val="000000"/>
                            </a:solidFill>
                          </a:uFill>
                          <a:latin typeface="Arial"/>
                          <a:ea typeface="Arial"/>
                          <a:cs typeface="Arial"/>
                          <a:sym typeface="Arial"/>
                        </a:defRPr>
                      </a:pPr>
                      <a:r>
                        <a:rPr b="0"/>
                        <a:t>Recognizes that there is a problem and requests assistance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684855">
                <a:tc>
                  <a:txBody>
                    <a:bodyPr/>
                    <a:lstStyle/>
                    <a:p>
                      <a:pPr algn="l" defTabSz="457200">
                        <a:defRPr b="1" sz="2000">
                          <a:uFill>
                            <a:solidFill>
                              <a:srgbClr val="000000"/>
                            </a:solidFill>
                          </a:uFill>
                          <a:latin typeface="Arial"/>
                          <a:ea typeface="Arial"/>
                          <a:cs typeface="Arial"/>
                          <a:sym typeface="Arial"/>
                        </a:defRPr>
                      </a:pPr>
                      <a:r>
                        <a:rPr b="0"/>
                        <a:t>Solves routine problems in daily life (e.g., indicates choice from menu of items, dresses for the weather)</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84855">
                <a:tc>
                  <a:txBody>
                    <a:bodyPr/>
                    <a:lstStyle/>
                    <a:p>
                      <a:pPr algn="l" defTabSz="457200">
                        <a:defRPr b="1" sz="2000">
                          <a:uFill>
                            <a:solidFill>
                              <a:srgbClr val="000000"/>
                            </a:solidFill>
                          </a:uFill>
                          <a:latin typeface="Arial"/>
                          <a:ea typeface="Arial"/>
                          <a:cs typeface="Arial"/>
                          <a:sym typeface="Arial"/>
                        </a:defRPr>
                      </a:pPr>
                      <a:r>
                        <a:rPr b="0"/>
                        <a:t>Solves less common problems, such as contacting emergency services (e.g., dial 911)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934530">
                <a:tc>
                  <a:txBody>
                    <a:bodyPr/>
                    <a:lstStyle/>
                    <a:p>
                      <a:pPr algn="l" defTabSz="457200">
                        <a:defRPr sz="2000">
                          <a:uFill>
                            <a:solidFill>
                              <a:srgbClr val="000000"/>
                            </a:solidFill>
                          </a:uFill>
                          <a:latin typeface="Arial"/>
                          <a:ea typeface="Arial"/>
                          <a:cs typeface="Arial"/>
                          <a:sym typeface="Arial"/>
                        </a:defRPr>
                      </a:pPr>
                      <a:r>
                        <a:t>Demonstrates understanding of cause and effect (e.g., burned when touches hot stove; consequences of inappropriate behavior)</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84855">
                <a:tc>
                  <a:txBody>
                    <a:bodyPr/>
                    <a:lstStyle/>
                    <a:p>
                      <a:pPr algn="l" defTabSz="457200">
                        <a:defRPr b="1" sz="2000">
                          <a:uFill>
                            <a:solidFill>
                              <a:srgbClr val="000000"/>
                            </a:solidFill>
                          </a:uFill>
                          <a:latin typeface="Arial"/>
                          <a:ea typeface="Arial"/>
                          <a:cs typeface="Arial"/>
                          <a:sym typeface="Arial"/>
                        </a:defRPr>
                      </a:pPr>
                      <a:r>
                        <a:rPr b="0"/>
                        <a:t>Uses similar skills across a variety of settings (e.g., identifies building exits in different settings)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bl>
          </a:graphicData>
        </a:graphic>
      </p:graphicFrame>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10" name="Table"/>
          <p:cNvGraphicFramePr/>
          <p:nvPr/>
        </p:nvGraphicFramePr>
        <p:xfrm>
          <a:off x="2443382" y="828276"/>
          <a:ext cx="20054859" cy="1206579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8288362"/>
                <a:gridCol w="2325047"/>
                <a:gridCol w="9435099"/>
              </a:tblGrid>
              <a:tr h="417180">
                <a:tc gridSpan="3">
                  <a:txBody>
                    <a:bodyPr/>
                    <a:lstStyle/>
                    <a:p>
                      <a:pPr algn="l" defTabSz="457200">
                        <a:spcBef>
                          <a:spcPts val="200"/>
                        </a:spcBef>
                        <a:defRPr b="1" sz="2000">
                          <a:uFill>
                            <a:solidFill>
                              <a:srgbClr val="000000"/>
                            </a:solidFill>
                          </a:uFill>
                          <a:latin typeface="Arial"/>
                          <a:ea typeface="Arial"/>
                          <a:cs typeface="Arial"/>
                          <a:sym typeface="Arial"/>
                        </a:defRPr>
                      </a:pPr>
                      <a:r>
                        <a:t>Personal Qualities:  Ability to self-manage, plan, organize, and take independent action.</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E6E6E6"/>
                    </a:solidFill>
                  </a:tcPr>
                </a:tc>
                <a:tc hMerge="1">
                  <a:tcPr/>
                </a:tc>
                <a:tc hMerge="1">
                  <a:tcPr/>
                </a:tc>
              </a:tr>
              <a:tr h="656528">
                <a:tc>
                  <a:txBody>
                    <a:bodyPr/>
                    <a:lstStyle/>
                    <a:p>
                      <a:pPr defTabSz="457200">
                        <a:defRPr b="1" sz="2000">
                          <a:uFill>
                            <a:solidFill>
                              <a:srgbClr val="000000"/>
                            </a:solidFill>
                          </a:uFill>
                          <a:latin typeface="Arial"/>
                          <a:ea typeface="Arial"/>
                          <a:cs typeface="Arial"/>
                          <a:sym typeface="Arial"/>
                        </a:defRPr>
                      </a:pPr>
                      <a:r>
                        <a:t>Skills/Abilities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2000">
                          <a:uFill>
                            <a:solidFill>
                              <a:srgbClr val="000000"/>
                            </a:solidFill>
                          </a:uFill>
                          <a:latin typeface="Arial"/>
                          <a:ea typeface="Arial"/>
                          <a:cs typeface="Arial"/>
                          <a:sym typeface="Arial"/>
                        </a:defRPr>
                      </a:pPr>
                      <a:r>
                        <a:t>Level of Independence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spcBef>
                          <a:spcPts val="600"/>
                        </a:spcBef>
                        <a:defRPr b="1" sz="2000">
                          <a:uFill>
                            <a:solidFill>
                              <a:srgbClr val="000000"/>
                            </a:solidFill>
                          </a:uFill>
                          <a:latin typeface="Arial"/>
                          <a:ea typeface="Arial"/>
                          <a:cs typeface="Arial"/>
                          <a:sym typeface="Arial"/>
                        </a:defRPr>
                      </a:pPr>
                      <a:r>
                        <a:t>Comments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417180">
                <a:tc>
                  <a:txBody>
                    <a:bodyPr/>
                    <a:lstStyle/>
                    <a:p>
                      <a:pPr algn="l" defTabSz="457200">
                        <a:defRPr sz="2000">
                          <a:uFill>
                            <a:solidFill>
                              <a:srgbClr val="000000"/>
                            </a:solidFill>
                          </a:uFill>
                          <a:latin typeface="Arial"/>
                          <a:ea typeface="Arial"/>
                          <a:cs typeface="Arial"/>
                          <a:sym typeface="Arial"/>
                        </a:defRPr>
                      </a:pPr>
                      <a:r>
                        <a:t>Communicates preferences and needs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895877">
                <a:tc>
                  <a:txBody>
                    <a:bodyPr/>
                    <a:lstStyle/>
                    <a:p>
                      <a:pPr algn="l" defTabSz="457200">
                        <a:defRPr sz="2000">
                          <a:uFill>
                            <a:solidFill>
                              <a:srgbClr val="000000"/>
                            </a:solidFill>
                          </a:uFill>
                          <a:latin typeface="Arial"/>
                          <a:ea typeface="Arial"/>
                          <a:cs typeface="Arial"/>
                          <a:sym typeface="Arial"/>
                        </a:defRPr>
                      </a:pPr>
                      <a:r>
                        <a:t>Self-regulates during transitions (e.g., waits appropriately, engages in appropriate self-soothing activity in stressful situations)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417180">
                <a:tc>
                  <a:txBody>
                    <a:bodyPr/>
                    <a:lstStyle/>
                    <a:p>
                      <a:pPr algn="l" defTabSz="457200">
                        <a:defRPr sz="2000">
                          <a:uFill>
                            <a:solidFill>
                              <a:srgbClr val="000000"/>
                            </a:solidFill>
                          </a:uFill>
                          <a:latin typeface="Arial"/>
                          <a:ea typeface="Arial"/>
                          <a:cs typeface="Arial"/>
                          <a:sym typeface="Arial"/>
                        </a:defRPr>
                      </a:pPr>
                      <a:r>
                        <a:t>Transitions appropriately between activities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56528">
                <a:tc>
                  <a:txBody>
                    <a:bodyPr/>
                    <a:lstStyle/>
                    <a:p>
                      <a:pPr algn="l" defTabSz="457200">
                        <a:defRPr sz="2000">
                          <a:uFill>
                            <a:solidFill>
                              <a:srgbClr val="000000"/>
                            </a:solidFill>
                          </a:uFill>
                          <a:latin typeface="Arial"/>
                          <a:ea typeface="Arial"/>
                          <a:cs typeface="Arial"/>
                          <a:sym typeface="Arial"/>
                        </a:defRPr>
                      </a:pPr>
                      <a:r>
                        <a:t>Manages health (e.g., makes personal and health needs known)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417180">
                <a:tc>
                  <a:txBody>
                    <a:bodyPr/>
                    <a:lstStyle/>
                    <a:p>
                      <a:pPr algn="l" defTabSz="457200">
                        <a:defRPr sz="2000">
                          <a:uFill>
                            <a:solidFill>
                              <a:srgbClr val="000000"/>
                            </a:solidFill>
                          </a:uFill>
                          <a:latin typeface="Arial"/>
                          <a:ea typeface="Arial"/>
                          <a:cs typeface="Arial"/>
                          <a:sym typeface="Arial"/>
                        </a:defRPr>
                      </a:pPr>
                      <a:r>
                        <a:t>Performs personal care skills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417180">
                <a:tc>
                  <a:txBody>
                    <a:bodyPr/>
                    <a:lstStyle/>
                    <a:p>
                      <a:pPr algn="l" defTabSz="457200">
                        <a:defRPr sz="2000">
                          <a:uFill>
                            <a:solidFill>
                              <a:srgbClr val="000000"/>
                            </a:solidFill>
                          </a:uFill>
                          <a:latin typeface="Arial"/>
                          <a:ea typeface="Arial"/>
                          <a:cs typeface="Arial"/>
                          <a:sym typeface="Arial"/>
                        </a:defRPr>
                      </a:pPr>
                      <a:r>
                        <a:t>Uses unstructured time appropriately</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572259">
                <a:tc gridSpan="3">
                  <a:txBody>
                    <a:bodyPr/>
                    <a:lstStyle/>
                    <a:p>
                      <a:pPr algn="just" defTabSz="457200">
                        <a:spcBef>
                          <a:spcPts val="200"/>
                        </a:spcBef>
                        <a:defRPr b="1" sz="2000">
                          <a:uFill>
                            <a:solidFill>
                              <a:srgbClr val="000000"/>
                            </a:solidFill>
                          </a:uFill>
                          <a:latin typeface="Arial"/>
                          <a:ea typeface="Arial"/>
                          <a:cs typeface="Arial"/>
                          <a:sym typeface="Arial"/>
                        </a:defRPr>
                      </a:pPr>
                      <a:r>
                        <a:t>Interpersonal Skills: Ability to work independently or as part of a team and relate to different people across settings.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E6E6E6"/>
                    </a:solidFill>
                  </a:tcPr>
                </a:tc>
                <a:tc hMerge="1">
                  <a:tcPr/>
                </a:tc>
                <a:tc hMerge="1">
                  <a:tcPr/>
                </a:tc>
              </a:tr>
              <a:tr h="656528">
                <a:tc>
                  <a:txBody>
                    <a:bodyPr/>
                    <a:lstStyle/>
                    <a:p>
                      <a:pPr defTabSz="457200">
                        <a:defRPr b="1" sz="2000">
                          <a:uFill>
                            <a:solidFill>
                              <a:srgbClr val="000000"/>
                            </a:solidFill>
                          </a:uFill>
                          <a:latin typeface="Arial"/>
                          <a:ea typeface="Arial"/>
                          <a:cs typeface="Arial"/>
                          <a:sym typeface="Arial"/>
                        </a:defRPr>
                      </a:pPr>
                      <a:r>
                        <a:t>Skills/Abilities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2000">
                          <a:uFill>
                            <a:solidFill>
                              <a:srgbClr val="000000"/>
                            </a:solidFill>
                          </a:uFill>
                          <a:latin typeface="Arial"/>
                          <a:ea typeface="Arial"/>
                          <a:cs typeface="Arial"/>
                          <a:sym typeface="Arial"/>
                        </a:defRPr>
                      </a:pPr>
                      <a:r>
                        <a:t>Level of Independence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2000">
                          <a:uFill>
                            <a:solidFill>
                              <a:srgbClr val="000000"/>
                            </a:solidFill>
                          </a:uFill>
                          <a:latin typeface="Arial"/>
                          <a:ea typeface="Arial"/>
                          <a:cs typeface="Arial"/>
                          <a:sym typeface="Arial"/>
                        </a:defRPr>
                      </a:pPr>
                      <a:r>
                        <a:t>Comments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572259">
                <a:tc>
                  <a:txBody>
                    <a:bodyPr/>
                    <a:lstStyle/>
                    <a:p>
                      <a:pPr algn="l" defTabSz="457200">
                        <a:spcBef>
                          <a:spcPts val="200"/>
                        </a:spcBef>
                        <a:defRPr sz="2000">
                          <a:uFill>
                            <a:solidFill>
                              <a:srgbClr val="000000"/>
                            </a:solidFill>
                          </a:uFill>
                          <a:latin typeface="Arial"/>
                          <a:ea typeface="Arial"/>
                          <a:cs typeface="Arial"/>
                          <a:sym typeface="Arial"/>
                        </a:defRPr>
                      </a:pPr>
                      <a:r>
                        <a:t>Asks for help when faced with difficult situations and individuals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56528">
                <a:tc>
                  <a:txBody>
                    <a:bodyPr/>
                    <a:lstStyle/>
                    <a:p>
                      <a:pPr algn="l" defTabSz="457200">
                        <a:spcBef>
                          <a:spcPts val="200"/>
                        </a:spcBef>
                        <a:defRPr sz="2000">
                          <a:uFill>
                            <a:solidFill>
                              <a:srgbClr val="000000"/>
                            </a:solidFill>
                          </a:uFill>
                          <a:latin typeface="Arial"/>
                          <a:ea typeface="Arial"/>
                          <a:cs typeface="Arial"/>
                          <a:sym typeface="Arial"/>
                        </a:defRPr>
                      </a:pPr>
                      <a:r>
                        <a:t>Self-advocates (e.g., seeks out and uses supports and accommodations)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417180">
                <a:tc>
                  <a:txBody>
                    <a:bodyPr/>
                    <a:lstStyle/>
                    <a:p>
                      <a:pPr algn="l" defTabSz="457200">
                        <a:spcBef>
                          <a:spcPts val="200"/>
                        </a:spcBef>
                        <a:defRPr sz="2000">
                          <a:uFill>
                            <a:solidFill>
                              <a:srgbClr val="000000"/>
                            </a:solidFill>
                          </a:uFill>
                          <a:latin typeface="Arial"/>
                          <a:ea typeface="Arial"/>
                          <a:cs typeface="Arial"/>
                          <a:sym typeface="Arial"/>
                        </a:defRPr>
                      </a:pPr>
                      <a:r>
                        <a:t>Accepts direction from authority figures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417180">
                <a:tc>
                  <a:txBody>
                    <a:bodyPr/>
                    <a:lstStyle/>
                    <a:p>
                      <a:pPr algn="l" defTabSz="457200">
                        <a:spcBef>
                          <a:spcPts val="200"/>
                        </a:spcBef>
                        <a:defRPr sz="2000">
                          <a:uFill>
                            <a:solidFill>
                              <a:srgbClr val="000000"/>
                            </a:solidFill>
                          </a:uFill>
                          <a:latin typeface="Arial"/>
                          <a:ea typeface="Arial"/>
                          <a:cs typeface="Arial"/>
                          <a:sym typeface="Arial"/>
                        </a:defRPr>
                      </a:pPr>
                      <a:r>
                        <a:t>Works independently</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417180">
                <a:tc>
                  <a:txBody>
                    <a:bodyPr/>
                    <a:lstStyle/>
                    <a:p>
                      <a:pPr algn="l" defTabSz="457200">
                        <a:spcBef>
                          <a:spcPts val="200"/>
                        </a:spcBef>
                        <a:defRPr sz="2000">
                          <a:uFill>
                            <a:solidFill>
                              <a:srgbClr val="000000"/>
                            </a:solidFill>
                          </a:uFill>
                          <a:latin typeface="Arial"/>
                          <a:ea typeface="Arial"/>
                          <a:cs typeface="Arial"/>
                          <a:sym typeface="Arial"/>
                        </a:defRPr>
                      </a:pPr>
                      <a:r>
                        <a:t>Works as part of a team</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417180">
                <a:tc>
                  <a:txBody>
                    <a:bodyPr/>
                    <a:lstStyle/>
                    <a:p>
                      <a:pPr algn="l" defTabSz="457200">
                        <a:spcBef>
                          <a:spcPts val="200"/>
                        </a:spcBef>
                        <a:defRPr sz="2000">
                          <a:uFill>
                            <a:solidFill>
                              <a:srgbClr val="000000"/>
                            </a:solidFill>
                          </a:uFill>
                          <a:latin typeface="Arial"/>
                          <a:ea typeface="Arial"/>
                          <a:cs typeface="Arial"/>
                          <a:sym typeface="Arial"/>
                        </a:defRPr>
                      </a:pPr>
                      <a:r>
                        <a:t>Respects the space and property of others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417180">
                <a:tc>
                  <a:txBody>
                    <a:bodyPr/>
                    <a:lstStyle/>
                    <a:p>
                      <a:pPr algn="l" defTabSz="457200">
                        <a:spcBef>
                          <a:spcPts val="200"/>
                        </a:spcBef>
                        <a:defRPr sz="2000">
                          <a:uFill>
                            <a:solidFill>
                              <a:srgbClr val="000000"/>
                            </a:solidFill>
                          </a:uFill>
                          <a:latin typeface="Arial"/>
                          <a:ea typeface="Arial"/>
                          <a:cs typeface="Arial"/>
                          <a:sym typeface="Arial"/>
                        </a:defRPr>
                      </a:pPr>
                      <a:r>
                        <a:t>Demonstrates appropriate behavior across settings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417180">
                <a:tc>
                  <a:txBody>
                    <a:bodyPr/>
                    <a:lstStyle/>
                    <a:p>
                      <a:pPr algn="l" defTabSz="457200">
                        <a:spcBef>
                          <a:spcPts val="200"/>
                        </a:spcBef>
                        <a:defRPr sz="2000">
                          <a:uFill>
                            <a:solidFill>
                              <a:srgbClr val="000000"/>
                            </a:solidFill>
                          </a:uFill>
                          <a:latin typeface="Arial"/>
                          <a:ea typeface="Arial"/>
                          <a:cs typeface="Arial"/>
                          <a:sym typeface="Arial"/>
                        </a:defRPr>
                      </a:pPr>
                      <a:r>
                        <a:t>Interacts appropriately with peers and others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417180">
                <a:tc>
                  <a:txBody>
                    <a:bodyPr/>
                    <a:lstStyle/>
                    <a:p>
                      <a:pPr algn="l" defTabSz="457200">
                        <a:spcBef>
                          <a:spcPts val="200"/>
                        </a:spcBef>
                        <a:defRPr sz="2000">
                          <a:uFill>
                            <a:solidFill>
                              <a:srgbClr val="000000"/>
                            </a:solidFill>
                          </a:uFill>
                          <a:latin typeface="Arial"/>
                          <a:ea typeface="Arial"/>
                          <a:cs typeface="Arial"/>
                          <a:sym typeface="Arial"/>
                        </a:defRPr>
                      </a:pPr>
                      <a:r>
                        <a:t>Participates in leisure/recreation activities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417180">
                <a:tc gridSpan="3">
                  <a:txBody>
                    <a:bodyPr/>
                    <a:lstStyle/>
                    <a:p>
                      <a:pPr algn="just" defTabSz="457200">
                        <a:spcBef>
                          <a:spcPts val="200"/>
                        </a:spcBef>
                        <a:defRPr b="1" sz="2000">
                          <a:uFill>
                            <a:solidFill>
                              <a:srgbClr val="000000"/>
                            </a:solidFill>
                          </a:uFill>
                          <a:latin typeface="Arial"/>
                          <a:ea typeface="Arial"/>
                          <a:cs typeface="Arial"/>
                          <a:sym typeface="Arial"/>
                        </a:defRPr>
                      </a:pPr>
                      <a:r>
                        <a:t>Technology: Ability to use different types of technology and resources to satisfy personal and societal needs and wants.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E6E6E6"/>
                    </a:solidFill>
                  </a:tcPr>
                </a:tc>
                <a:tc hMerge="1">
                  <a:tcPr/>
                </a:tc>
                <a:tc hMerge="1">
                  <a:tcPr/>
                </a:tc>
              </a:tr>
              <a:tr h="656528">
                <a:tc>
                  <a:txBody>
                    <a:bodyPr/>
                    <a:lstStyle/>
                    <a:p>
                      <a:pPr defTabSz="457200">
                        <a:defRPr b="1" sz="2000">
                          <a:uFill>
                            <a:solidFill>
                              <a:srgbClr val="000000"/>
                            </a:solidFill>
                          </a:uFill>
                          <a:latin typeface="Arial"/>
                          <a:ea typeface="Arial"/>
                          <a:cs typeface="Arial"/>
                          <a:sym typeface="Arial"/>
                        </a:defRPr>
                      </a:pPr>
                      <a:r>
                        <a:t>Skills/Abilities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457200">
                        <a:defRPr b="1" sz="2000">
                          <a:uFill>
                            <a:solidFill>
                              <a:srgbClr val="000000"/>
                            </a:solidFill>
                          </a:uFill>
                          <a:latin typeface="Arial"/>
                          <a:ea typeface="Arial"/>
                          <a:cs typeface="Arial"/>
                          <a:sym typeface="Arial"/>
                        </a:defRPr>
                      </a:pPr>
                      <a:r>
                        <a:t>Level of Independence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defTabSz="457200">
                        <a:defRPr b="1" sz="2000">
                          <a:uFill>
                            <a:solidFill>
                              <a:srgbClr val="000000"/>
                            </a:solidFill>
                          </a:uFill>
                          <a:latin typeface="Arial"/>
                          <a:ea typeface="Arial"/>
                          <a:cs typeface="Arial"/>
                          <a:sym typeface="Arial"/>
                        </a:defRPr>
                      </a:pPr>
                      <a:r>
                        <a:t>Comments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56528">
                <a:tc>
                  <a:txBody>
                    <a:bodyPr/>
                    <a:lstStyle/>
                    <a:p>
                      <a:pPr algn="l" defTabSz="457200">
                        <a:defRPr sz="2000">
                          <a:uFill>
                            <a:solidFill>
                              <a:srgbClr val="000000"/>
                            </a:solidFill>
                          </a:uFill>
                          <a:latin typeface="Arial"/>
                          <a:ea typeface="Arial"/>
                          <a:cs typeface="Arial"/>
                          <a:sym typeface="Arial"/>
                        </a:defRPr>
                      </a:pPr>
                      <a:r>
                        <a:t>Identifies the correct tool/technology necessary to complete a given task</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201295" indent="-201295" algn="l" defTabSz="457200">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186689" indent="-186689" algn="l" defTabSz="457200">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656528">
                <a:tc>
                  <a:txBody>
                    <a:bodyPr/>
                    <a:lstStyle/>
                    <a:p>
                      <a:pPr algn="l" defTabSz="457200">
                        <a:defRPr sz="2000">
                          <a:uFill>
                            <a:solidFill>
                              <a:srgbClr val="000000"/>
                            </a:solidFill>
                          </a:uFill>
                          <a:latin typeface="Arial"/>
                          <a:ea typeface="Arial"/>
                          <a:cs typeface="Arial"/>
                          <a:sym typeface="Arial"/>
                        </a:defRPr>
                      </a:pPr>
                      <a:r>
                        <a:t>Uses basic tools safely and appropriately (e.g., microwave, eating utensils, televisions, assistive technology) </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201295" indent="-201295" algn="l" defTabSz="457200">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186689" indent="-186689" algn="l" defTabSz="457200">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bl>
          </a:graphicData>
        </a:graphic>
      </p:graphicFrame>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12" name="Table"/>
          <p:cNvGraphicFramePr/>
          <p:nvPr/>
        </p:nvGraphicFramePr>
        <p:xfrm>
          <a:off x="1848333" y="560751"/>
          <a:ext cx="20435433" cy="630359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8445697"/>
                <a:gridCol w="2369182"/>
                <a:gridCol w="9614202"/>
              </a:tblGrid>
              <a:tr h="670094">
                <a:tc gridSpan="3">
                  <a:txBody>
                    <a:bodyPr/>
                    <a:lstStyle/>
                    <a:p>
                      <a:pPr algn="just" defTabSz="457200">
                        <a:spcBef>
                          <a:spcPts val="200"/>
                        </a:spcBef>
                        <a:defRPr b="1" sz="2500">
                          <a:uFill>
                            <a:solidFill>
                              <a:srgbClr val="000000"/>
                            </a:solidFill>
                          </a:uFill>
                          <a:latin typeface="Arial"/>
                          <a:ea typeface="Arial"/>
                          <a:cs typeface="Arial"/>
                          <a:sym typeface="Arial"/>
                        </a:defRPr>
                      </a:pPr>
                      <a:r>
                        <a:t>Interpersonal Skills: Ability to work independently or as part of a team and relate to different people across settings.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E6E6E6"/>
                    </a:solidFill>
                  </a:tcPr>
                </a:tc>
                <a:tc hMerge="1">
                  <a:tcPr/>
                </a:tc>
                <a:tc hMerge="1">
                  <a:tcPr/>
                </a:tc>
              </a:tr>
              <a:tr h="768770">
                <a:tc>
                  <a:txBody>
                    <a:bodyPr/>
                    <a:lstStyle/>
                    <a:p>
                      <a:pPr defTabSz="457200">
                        <a:defRPr b="1" sz="1000">
                          <a:uFill>
                            <a:solidFill>
                              <a:srgbClr val="000000"/>
                            </a:solidFill>
                          </a:uFill>
                          <a:latin typeface="Arial"/>
                          <a:ea typeface="Arial"/>
                          <a:cs typeface="Arial"/>
                          <a:sym typeface="Arial"/>
                        </a:defRPr>
                      </a:pPr>
                      <a:r>
                        <a:t>Skills/Abilities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1000">
                          <a:uFill>
                            <a:solidFill>
                              <a:srgbClr val="000000"/>
                            </a:solidFill>
                          </a:uFill>
                          <a:latin typeface="Arial"/>
                          <a:ea typeface="Arial"/>
                          <a:cs typeface="Arial"/>
                          <a:sym typeface="Arial"/>
                        </a:defRPr>
                      </a:pPr>
                      <a:r>
                        <a:t>Level of Independence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1000">
                          <a:uFill>
                            <a:solidFill>
                              <a:srgbClr val="000000"/>
                            </a:solidFill>
                          </a:uFill>
                          <a:latin typeface="Arial"/>
                          <a:ea typeface="Arial"/>
                          <a:cs typeface="Arial"/>
                          <a:sym typeface="Arial"/>
                        </a:defRPr>
                      </a:pPr>
                      <a:r>
                        <a:t>Comments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670094">
                <a:tc>
                  <a:txBody>
                    <a:bodyPr/>
                    <a:lstStyle/>
                    <a:p>
                      <a:pPr algn="l" defTabSz="457200">
                        <a:spcBef>
                          <a:spcPts val="200"/>
                        </a:spcBef>
                        <a:defRPr sz="2000">
                          <a:uFill>
                            <a:solidFill>
                              <a:srgbClr val="000000"/>
                            </a:solidFill>
                          </a:uFill>
                          <a:latin typeface="Arial"/>
                          <a:ea typeface="Arial"/>
                          <a:cs typeface="Arial"/>
                          <a:sym typeface="Arial"/>
                        </a:defRPr>
                      </a:pPr>
                      <a:r>
                        <a:t>Asks for help when faced with difficult situations and individuals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768770">
                <a:tc>
                  <a:txBody>
                    <a:bodyPr/>
                    <a:lstStyle/>
                    <a:p>
                      <a:pPr algn="l" defTabSz="457200">
                        <a:spcBef>
                          <a:spcPts val="200"/>
                        </a:spcBef>
                        <a:defRPr sz="2000">
                          <a:uFill>
                            <a:solidFill>
                              <a:srgbClr val="000000"/>
                            </a:solidFill>
                          </a:uFill>
                          <a:latin typeface="Arial"/>
                          <a:ea typeface="Arial"/>
                          <a:cs typeface="Arial"/>
                          <a:sym typeface="Arial"/>
                        </a:defRPr>
                      </a:pPr>
                      <a:r>
                        <a:t>Self-advocates (e.g., seeks out and uses supports and accommodations)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488502">
                <a:tc>
                  <a:txBody>
                    <a:bodyPr/>
                    <a:lstStyle/>
                    <a:p>
                      <a:pPr algn="l" defTabSz="457200">
                        <a:spcBef>
                          <a:spcPts val="200"/>
                        </a:spcBef>
                        <a:defRPr sz="2000">
                          <a:uFill>
                            <a:solidFill>
                              <a:srgbClr val="000000"/>
                            </a:solidFill>
                          </a:uFill>
                          <a:latin typeface="Arial"/>
                          <a:ea typeface="Arial"/>
                          <a:cs typeface="Arial"/>
                          <a:sym typeface="Arial"/>
                        </a:defRPr>
                      </a:pPr>
                      <a:r>
                        <a:t>Accepts direction from authority figures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488502">
                <a:tc>
                  <a:txBody>
                    <a:bodyPr/>
                    <a:lstStyle/>
                    <a:p>
                      <a:pPr algn="l" defTabSz="457200">
                        <a:spcBef>
                          <a:spcPts val="200"/>
                        </a:spcBef>
                        <a:defRPr sz="2000">
                          <a:uFill>
                            <a:solidFill>
                              <a:srgbClr val="000000"/>
                            </a:solidFill>
                          </a:uFill>
                          <a:latin typeface="Arial"/>
                          <a:ea typeface="Arial"/>
                          <a:cs typeface="Arial"/>
                          <a:sym typeface="Arial"/>
                        </a:defRPr>
                      </a:pPr>
                      <a:r>
                        <a:t>Works independently</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b="1"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b="1"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488502">
                <a:tc>
                  <a:txBody>
                    <a:bodyPr/>
                    <a:lstStyle/>
                    <a:p>
                      <a:pPr algn="l" defTabSz="457200">
                        <a:spcBef>
                          <a:spcPts val="200"/>
                        </a:spcBef>
                        <a:defRPr sz="2000">
                          <a:uFill>
                            <a:solidFill>
                              <a:srgbClr val="000000"/>
                            </a:solidFill>
                          </a:uFill>
                          <a:latin typeface="Arial"/>
                          <a:ea typeface="Arial"/>
                          <a:cs typeface="Arial"/>
                          <a:sym typeface="Arial"/>
                        </a:defRPr>
                      </a:pPr>
                      <a:r>
                        <a:t>Works as part of a team</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488502">
                <a:tc>
                  <a:txBody>
                    <a:bodyPr/>
                    <a:lstStyle/>
                    <a:p>
                      <a:pPr algn="l" defTabSz="457200">
                        <a:spcBef>
                          <a:spcPts val="200"/>
                        </a:spcBef>
                        <a:defRPr sz="2000">
                          <a:uFill>
                            <a:solidFill>
                              <a:srgbClr val="000000"/>
                            </a:solidFill>
                          </a:uFill>
                          <a:latin typeface="Arial"/>
                          <a:ea typeface="Arial"/>
                          <a:cs typeface="Arial"/>
                          <a:sym typeface="Arial"/>
                        </a:defRPr>
                      </a:pPr>
                      <a:r>
                        <a:t>Respects the space and property of others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b="1"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b="1"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488502">
                <a:tc>
                  <a:txBody>
                    <a:bodyPr/>
                    <a:lstStyle/>
                    <a:p>
                      <a:pPr algn="l" defTabSz="457200">
                        <a:spcBef>
                          <a:spcPts val="200"/>
                        </a:spcBef>
                        <a:defRPr sz="2000">
                          <a:uFill>
                            <a:solidFill>
                              <a:srgbClr val="000000"/>
                            </a:solidFill>
                          </a:uFill>
                          <a:latin typeface="Arial"/>
                          <a:ea typeface="Arial"/>
                          <a:cs typeface="Arial"/>
                          <a:sym typeface="Arial"/>
                        </a:defRPr>
                      </a:pPr>
                      <a:r>
                        <a:t>Demonstrates appropriate behavior across settings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488502">
                <a:tc>
                  <a:txBody>
                    <a:bodyPr/>
                    <a:lstStyle/>
                    <a:p>
                      <a:pPr algn="l" defTabSz="457200">
                        <a:spcBef>
                          <a:spcPts val="200"/>
                        </a:spcBef>
                        <a:defRPr sz="2000">
                          <a:uFill>
                            <a:solidFill>
                              <a:srgbClr val="000000"/>
                            </a:solidFill>
                          </a:uFill>
                          <a:latin typeface="Arial"/>
                          <a:ea typeface="Arial"/>
                          <a:cs typeface="Arial"/>
                          <a:sym typeface="Arial"/>
                        </a:defRPr>
                      </a:pPr>
                      <a:r>
                        <a:t>Interacts appropriately with peers and others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488502">
                <a:tc>
                  <a:txBody>
                    <a:bodyPr/>
                    <a:lstStyle/>
                    <a:p>
                      <a:pPr algn="l" defTabSz="457200">
                        <a:spcBef>
                          <a:spcPts val="200"/>
                        </a:spcBef>
                        <a:defRPr sz="2000">
                          <a:uFill>
                            <a:solidFill>
                              <a:srgbClr val="000000"/>
                            </a:solidFill>
                          </a:uFill>
                          <a:latin typeface="Arial"/>
                          <a:ea typeface="Arial"/>
                          <a:cs typeface="Arial"/>
                          <a:sym typeface="Arial"/>
                        </a:defRPr>
                      </a:pPr>
                      <a:r>
                        <a:t>Participates in leisure/recreation activities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b="1" sz="1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bl>
          </a:graphicData>
        </a:graphic>
      </p:graphicFrame>
      <p:graphicFrame>
        <p:nvGraphicFramePr>
          <p:cNvPr id="213" name="Table"/>
          <p:cNvGraphicFramePr/>
          <p:nvPr/>
        </p:nvGraphicFramePr>
        <p:xfrm>
          <a:off x="1845158" y="7038308"/>
          <a:ext cx="20441783" cy="554907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8489310"/>
                <a:gridCol w="2296710"/>
                <a:gridCol w="9649413"/>
              </a:tblGrid>
              <a:tr h="561650">
                <a:tc gridSpan="3">
                  <a:txBody>
                    <a:bodyPr/>
                    <a:lstStyle/>
                    <a:p>
                      <a:pPr algn="just" defTabSz="457200">
                        <a:spcBef>
                          <a:spcPts val="200"/>
                        </a:spcBef>
                        <a:defRPr b="1" sz="2500">
                          <a:uFill>
                            <a:solidFill>
                              <a:srgbClr val="000000"/>
                            </a:solidFill>
                          </a:uFill>
                          <a:latin typeface="Arial"/>
                          <a:ea typeface="Arial"/>
                          <a:cs typeface="Arial"/>
                          <a:sym typeface="Arial"/>
                        </a:defRPr>
                      </a:pPr>
                      <a:r>
                        <a:t>Managing Information:  Ability to access and use information.</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E6E6E6"/>
                    </a:solidFill>
                  </a:tcPr>
                </a:tc>
                <a:tc hMerge="1">
                  <a:tcPr/>
                </a:tc>
                <a:tc hMerge="1">
                  <a:tcPr/>
                </a:tc>
              </a:tr>
              <a:tr h="883885">
                <a:tc>
                  <a:txBody>
                    <a:bodyPr/>
                    <a:lstStyle/>
                    <a:p>
                      <a:pPr defTabSz="457200">
                        <a:defRPr b="1" sz="2000">
                          <a:uFill>
                            <a:solidFill>
                              <a:srgbClr val="000000"/>
                            </a:solidFill>
                          </a:uFill>
                          <a:latin typeface="Arial"/>
                          <a:ea typeface="Arial"/>
                          <a:cs typeface="Arial"/>
                          <a:sym typeface="Arial"/>
                        </a:defRPr>
                      </a:pPr>
                      <a:r>
                        <a:t>Skills/Abilities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2000">
                          <a:uFill>
                            <a:solidFill>
                              <a:srgbClr val="000000"/>
                            </a:solidFill>
                          </a:uFill>
                          <a:latin typeface="Arial"/>
                          <a:ea typeface="Arial"/>
                          <a:cs typeface="Arial"/>
                          <a:sym typeface="Arial"/>
                        </a:defRPr>
                      </a:pPr>
                      <a:r>
                        <a:t>Level of Independence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2000">
                          <a:uFill>
                            <a:solidFill>
                              <a:srgbClr val="000000"/>
                            </a:solidFill>
                          </a:uFill>
                          <a:latin typeface="Arial"/>
                          <a:ea typeface="Arial"/>
                          <a:cs typeface="Arial"/>
                          <a:sym typeface="Arial"/>
                        </a:defRPr>
                      </a:pPr>
                      <a:r>
                        <a:t>Comments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883885">
                <a:tc>
                  <a:txBody>
                    <a:bodyPr/>
                    <a:lstStyle/>
                    <a:p>
                      <a:pPr algn="l" defTabSz="457200">
                        <a:defRPr sz="2000">
                          <a:uFill>
                            <a:solidFill>
                              <a:srgbClr val="000000"/>
                            </a:solidFill>
                          </a:uFill>
                          <a:latin typeface="Arial"/>
                          <a:ea typeface="Arial"/>
                          <a:cs typeface="Arial"/>
                          <a:sym typeface="Arial"/>
                        </a:defRPr>
                      </a:pPr>
                      <a:r>
                        <a:t>Uses information to make simple decisions (e.g., responds to safety alarms, follows traffic safety rules)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170814" indent="-170814" algn="l" defTabSz="457200">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196214" indent="-180975" algn="l" defTabSz="457200">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883885">
                <a:tc>
                  <a:txBody>
                    <a:bodyPr/>
                    <a:lstStyle/>
                    <a:p>
                      <a:pPr indent="635" algn="l" defTabSz="457200">
                        <a:defRPr sz="2000">
                          <a:uFill>
                            <a:solidFill>
                              <a:srgbClr val="000000"/>
                            </a:solidFill>
                          </a:uFill>
                          <a:latin typeface="Arial"/>
                          <a:ea typeface="Arial"/>
                          <a:cs typeface="Arial"/>
                          <a:sym typeface="Arial"/>
                        </a:defRPr>
                      </a:pPr>
                      <a:r>
                        <a:t>Accesses information from a variety of sources (e.g., internet,  grocery ads, orders from a menu)</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170814" indent="-170814" algn="l" defTabSz="457200">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196214" indent="-180975" algn="l" defTabSz="457200">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883885">
                <a:tc gridSpan="3">
                  <a:txBody>
                    <a:bodyPr/>
                    <a:lstStyle/>
                    <a:p>
                      <a:pPr algn="just" defTabSz="457200">
                        <a:spcBef>
                          <a:spcPts val="200"/>
                        </a:spcBef>
                        <a:defRPr sz="2000">
                          <a:uFill>
                            <a:solidFill>
                              <a:srgbClr val="000000"/>
                            </a:solidFill>
                          </a:uFill>
                          <a:latin typeface="Arial"/>
                          <a:ea typeface="Arial"/>
                          <a:cs typeface="Arial"/>
                          <a:sym typeface="Arial"/>
                        </a:defRPr>
                      </a:pPr>
                      <a:r>
                        <a:rPr b="1"/>
                        <a:t>Managing Resources:  Ability to apply financial and human resources and manage time and materials to successfully carry out a planned activity.</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E6E6E6"/>
                    </a:solidFill>
                  </a:tcPr>
                </a:tc>
                <a:tc hMerge="1">
                  <a:tcPr/>
                </a:tc>
                <a:tc hMerge="1">
                  <a:tcPr/>
                </a:tc>
              </a:tr>
              <a:tr h="883885">
                <a:tc>
                  <a:txBody>
                    <a:bodyPr/>
                    <a:lstStyle/>
                    <a:p>
                      <a:pPr defTabSz="457200">
                        <a:defRPr b="1" sz="2000">
                          <a:uFill>
                            <a:solidFill>
                              <a:srgbClr val="000000"/>
                            </a:solidFill>
                          </a:uFill>
                          <a:latin typeface="Arial"/>
                          <a:ea typeface="Arial"/>
                          <a:cs typeface="Arial"/>
                          <a:sym typeface="Arial"/>
                        </a:defRPr>
                      </a:pPr>
                      <a:r>
                        <a:t>Skills/Abilities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2000">
                          <a:uFill>
                            <a:solidFill>
                              <a:srgbClr val="000000"/>
                            </a:solidFill>
                          </a:uFill>
                          <a:latin typeface="Arial"/>
                          <a:ea typeface="Arial"/>
                          <a:cs typeface="Arial"/>
                          <a:sym typeface="Arial"/>
                        </a:defRPr>
                      </a:pPr>
                      <a:r>
                        <a:t>Level of Independence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2000">
                          <a:uFill>
                            <a:solidFill>
                              <a:srgbClr val="000000"/>
                            </a:solidFill>
                          </a:uFill>
                          <a:latin typeface="Arial"/>
                          <a:ea typeface="Arial"/>
                          <a:cs typeface="Arial"/>
                          <a:sym typeface="Arial"/>
                        </a:defRPr>
                      </a:pPr>
                      <a:r>
                        <a:t>Comments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561650">
                <a:tc>
                  <a:txBody>
                    <a:bodyPr/>
                    <a:lstStyle/>
                    <a:p>
                      <a:pPr marL="4444" algn="l" defTabSz="457200">
                        <a:spcBef>
                          <a:spcPts val="200"/>
                        </a:spcBef>
                        <a:defRPr sz="2000">
                          <a:uFill>
                            <a:solidFill>
                              <a:srgbClr val="000000"/>
                            </a:solidFill>
                          </a:uFill>
                          <a:latin typeface="Arial"/>
                          <a:ea typeface="Arial"/>
                          <a:cs typeface="Arial"/>
                          <a:sym typeface="Arial"/>
                        </a:defRPr>
                      </a:pPr>
                      <a:r>
                        <a:t>Selects the appropriate resources to complete a task</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27305"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27305"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bl>
          </a:graphicData>
        </a:graphic>
      </p:graphicFrame>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15" name="Table"/>
          <p:cNvGraphicFramePr/>
          <p:nvPr/>
        </p:nvGraphicFramePr>
        <p:xfrm>
          <a:off x="1475951" y="325096"/>
          <a:ext cx="20899693" cy="6584297"/>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8679535"/>
                <a:gridCol w="2348173"/>
                <a:gridCol w="9865633"/>
              </a:tblGrid>
              <a:tr h="387820">
                <a:tc>
                  <a:txBody>
                    <a:bodyPr/>
                    <a:lstStyle/>
                    <a:p>
                      <a:pPr marL="4444" algn="l" defTabSz="457200">
                        <a:spcBef>
                          <a:spcPts val="200"/>
                        </a:spcBef>
                        <a:defRPr sz="2000">
                          <a:uFill>
                            <a:solidFill>
                              <a:srgbClr val="000000"/>
                            </a:solidFill>
                          </a:uFill>
                          <a:latin typeface="Arial"/>
                          <a:ea typeface="Arial"/>
                          <a:cs typeface="Arial"/>
                          <a:sym typeface="Arial"/>
                        </a:defRPr>
                      </a:pPr>
                      <a:r>
                        <a:t>Initiates tasks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27305"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27305"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87820">
                <a:tc>
                  <a:txBody>
                    <a:bodyPr/>
                    <a:lstStyle/>
                    <a:p>
                      <a:pPr marL="180975" indent="-180975" algn="l" defTabSz="457200">
                        <a:spcBef>
                          <a:spcPts val="200"/>
                        </a:spcBef>
                        <a:defRPr sz="2000">
                          <a:uFill>
                            <a:solidFill>
                              <a:srgbClr val="000000"/>
                            </a:solidFill>
                          </a:uFill>
                          <a:latin typeface="Arial"/>
                          <a:ea typeface="Arial"/>
                          <a:cs typeface="Arial"/>
                          <a:sym typeface="Arial"/>
                        </a:defRPr>
                      </a:pPr>
                      <a:r>
                        <a:t>Remains on task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27305"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27305" algn="l" defTabSz="457200">
                        <a:spcBef>
                          <a:spcPts val="600"/>
                        </a:spcBef>
                        <a:defRPr sz="2000">
                          <a:uFill>
                            <a:solidFill>
                              <a:srgbClr val="000000"/>
                            </a:solidFill>
                          </a:uFill>
                          <a:latin typeface="Arial"/>
                          <a:ea typeface="Arial"/>
                          <a:cs typeface="Arial"/>
                          <a:sym typeface="Arial"/>
                        </a:defRPr>
                      </a:pPr>
                      <a:r>
                        <a:t> </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387820">
                <a:tc>
                  <a:txBody>
                    <a:bodyPr/>
                    <a:lstStyle/>
                    <a:p>
                      <a:pPr algn="l" defTabSz="457200">
                        <a:spcBef>
                          <a:spcPts val="200"/>
                        </a:spcBef>
                        <a:defRPr sz="2000">
                          <a:uFill>
                            <a:solidFill>
                              <a:srgbClr val="000000"/>
                            </a:solidFill>
                          </a:uFill>
                          <a:latin typeface="Arial"/>
                          <a:ea typeface="Arial"/>
                          <a:cs typeface="Arial"/>
                          <a:sym typeface="Arial"/>
                        </a:defRPr>
                      </a:pPr>
                      <a:r>
                        <a:t>Completes tasks within existing time limits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610323">
                <a:tc>
                  <a:txBody>
                    <a:bodyPr/>
                    <a:lstStyle/>
                    <a:p>
                      <a:pPr algn="l" defTabSz="457200">
                        <a:spcBef>
                          <a:spcPts val="200"/>
                        </a:spcBef>
                        <a:defRPr sz="2000">
                          <a:uFill>
                            <a:solidFill>
                              <a:srgbClr val="000000"/>
                            </a:solidFill>
                          </a:uFill>
                          <a:latin typeface="Arial"/>
                          <a:ea typeface="Arial"/>
                          <a:cs typeface="Arial"/>
                          <a:sym typeface="Arial"/>
                        </a:defRPr>
                      </a:pPr>
                      <a:r>
                        <a:t>Manages household/environmental tasks (e.g., prepares meals, cleans room, does laundry)</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defRPr sz="20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434892">
                <a:tc gridSpan="3">
                  <a:txBody>
                    <a:bodyPr/>
                    <a:lstStyle/>
                    <a:p>
                      <a:pPr algn="l" defTabSz="457200">
                        <a:spcBef>
                          <a:spcPts val="200"/>
                        </a:spcBef>
                        <a:defRPr sz="2000">
                          <a:uFill>
                            <a:solidFill>
                              <a:srgbClr val="000000"/>
                            </a:solidFill>
                          </a:uFill>
                          <a:latin typeface="Arial"/>
                          <a:ea typeface="Arial"/>
                          <a:cs typeface="Arial"/>
                          <a:sym typeface="Arial"/>
                        </a:defRPr>
                      </a:pPr>
                      <a:r>
                        <a:rPr b="1"/>
                        <a:t>Systems: Ability to understand how a system operates and</a:t>
                      </a:r>
                      <a:r>
                        <a:rPr b="1">
                          <a:latin typeface="Palatino"/>
                          <a:ea typeface="Palatino"/>
                          <a:cs typeface="Palatino"/>
                          <a:sym typeface="Palatino"/>
                        </a:rPr>
                        <a:t> </a:t>
                      </a:r>
                      <a:r>
                        <a:rPr b="1"/>
                        <a:t>identify where to obtain information and resources within that system.</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E6E6E6"/>
                    </a:solidFill>
                  </a:tcPr>
                </a:tc>
                <a:tc hMerge="1">
                  <a:tcPr/>
                </a:tc>
                <a:tc hMerge="1">
                  <a:tcPr/>
                </a:tc>
              </a:tr>
              <a:tr h="610323">
                <a:tc>
                  <a:txBody>
                    <a:bodyPr/>
                    <a:lstStyle/>
                    <a:p>
                      <a:pPr defTabSz="457200">
                        <a:defRPr b="1" sz="2000">
                          <a:uFill>
                            <a:solidFill>
                              <a:srgbClr val="000000"/>
                            </a:solidFill>
                          </a:uFill>
                          <a:latin typeface="Arial"/>
                          <a:ea typeface="Arial"/>
                          <a:cs typeface="Arial"/>
                          <a:sym typeface="Arial"/>
                        </a:defRPr>
                      </a:pPr>
                      <a:r>
                        <a:t>Skills/Abilities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2000">
                          <a:uFill>
                            <a:solidFill>
                              <a:srgbClr val="000000"/>
                            </a:solidFill>
                          </a:uFill>
                          <a:latin typeface="Arial"/>
                          <a:ea typeface="Arial"/>
                          <a:cs typeface="Arial"/>
                          <a:sym typeface="Arial"/>
                        </a:defRPr>
                      </a:pPr>
                      <a:r>
                        <a:t>Level of Independence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2000">
                          <a:uFill>
                            <a:solidFill>
                              <a:srgbClr val="000000"/>
                            </a:solidFill>
                          </a:uFill>
                          <a:latin typeface="Arial"/>
                          <a:ea typeface="Arial"/>
                          <a:cs typeface="Arial"/>
                          <a:sym typeface="Arial"/>
                        </a:defRPr>
                      </a:pPr>
                      <a:r>
                        <a:t>Comments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387820">
                <a:tc>
                  <a:txBody>
                    <a:bodyPr/>
                    <a:lstStyle/>
                    <a:p>
                      <a:pPr marR="78739" algn="l" defTabSz="457200">
                        <a:spcBef>
                          <a:spcPts val="600"/>
                        </a:spcBef>
                        <a:defRPr sz="2000">
                          <a:uFill>
                            <a:solidFill>
                              <a:srgbClr val="000000"/>
                            </a:solidFill>
                          </a:uFill>
                          <a:latin typeface="Arial"/>
                          <a:ea typeface="Arial"/>
                          <a:cs typeface="Arial"/>
                          <a:sym typeface="Arial"/>
                        </a:defRPr>
                      </a:pPr>
                      <a:r>
                        <a:t>Navigates the community (e.g., walking, public transportation)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29209"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87820">
                <a:tc>
                  <a:txBody>
                    <a:bodyPr/>
                    <a:lstStyle/>
                    <a:p>
                      <a:pPr marR="78739" algn="l" defTabSz="457200">
                        <a:spcBef>
                          <a:spcPts val="600"/>
                        </a:spcBef>
                        <a:defRPr sz="2000">
                          <a:uFill>
                            <a:solidFill>
                              <a:srgbClr val="000000"/>
                            </a:solidFill>
                          </a:uFill>
                          <a:latin typeface="Arial"/>
                          <a:ea typeface="Arial"/>
                          <a:cs typeface="Arial"/>
                          <a:sym typeface="Arial"/>
                        </a:defRPr>
                      </a:pPr>
                      <a:r>
                        <a:t>Demonstrates understanding of who to ask for help</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29209"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387820">
                <a:tc>
                  <a:txBody>
                    <a:bodyPr/>
                    <a:lstStyle/>
                    <a:p>
                      <a:pPr marR="78739" algn="l" defTabSz="457200">
                        <a:spcBef>
                          <a:spcPts val="600"/>
                        </a:spcBef>
                        <a:defRPr sz="2000">
                          <a:uFill>
                            <a:solidFill>
                              <a:srgbClr val="000000"/>
                            </a:solidFill>
                          </a:uFill>
                          <a:latin typeface="Arial"/>
                          <a:ea typeface="Arial"/>
                          <a:cs typeface="Arial"/>
                          <a:sym typeface="Arial"/>
                        </a:defRPr>
                      </a:pPr>
                      <a:r>
                        <a:t>Uses appropriate health and safety practices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29209"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87820">
                <a:tc>
                  <a:txBody>
                    <a:bodyPr/>
                    <a:lstStyle/>
                    <a:p>
                      <a:pPr marR="78739" algn="l" defTabSz="457200">
                        <a:spcBef>
                          <a:spcPts val="600"/>
                        </a:spcBef>
                        <a:defRPr sz="2000">
                          <a:uFill>
                            <a:solidFill>
                              <a:srgbClr val="000000"/>
                            </a:solidFill>
                          </a:uFill>
                          <a:latin typeface="Arial"/>
                          <a:ea typeface="Arial"/>
                          <a:cs typeface="Arial"/>
                          <a:sym typeface="Arial"/>
                        </a:defRPr>
                      </a:pPr>
                      <a:r>
                        <a:t>Follows daily schedule and routines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29209"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387820">
                <a:tc>
                  <a:txBody>
                    <a:bodyPr/>
                    <a:lstStyle/>
                    <a:p>
                      <a:pPr marR="78739" algn="l" defTabSz="457200">
                        <a:spcBef>
                          <a:spcPts val="600"/>
                        </a:spcBef>
                        <a:defRPr sz="2000">
                          <a:uFill>
                            <a:solidFill>
                              <a:srgbClr val="000000"/>
                            </a:solidFill>
                          </a:uFill>
                          <a:latin typeface="Arial"/>
                          <a:ea typeface="Arial"/>
                          <a:cs typeface="Arial"/>
                          <a:sym typeface="Arial"/>
                        </a:defRPr>
                      </a:pPr>
                      <a:r>
                        <a:t>Adapts to new situations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29209"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87820">
                <a:tc>
                  <a:txBody>
                    <a:bodyPr/>
                    <a:lstStyle/>
                    <a:p>
                      <a:pPr marR="78739" algn="l" defTabSz="457200">
                        <a:spcBef>
                          <a:spcPts val="600"/>
                        </a:spcBef>
                        <a:defRPr sz="2000">
                          <a:uFill>
                            <a:solidFill>
                              <a:srgbClr val="000000"/>
                            </a:solidFill>
                          </a:uFill>
                          <a:latin typeface="Arial"/>
                          <a:ea typeface="Arial"/>
                          <a:cs typeface="Arial"/>
                          <a:sym typeface="Arial"/>
                        </a:defRPr>
                      </a:pPr>
                      <a:r>
                        <a:t>Understands and follows rules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29209"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387820">
                <a:tc gridSpan="3">
                  <a:txBody>
                    <a:bodyPr/>
                    <a:lstStyle/>
                    <a:p>
                      <a:pPr marL="173989" indent="-173989" algn="l" defTabSz="457200">
                        <a:spcBef>
                          <a:spcPts val="300"/>
                        </a:spcBef>
                        <a:defRPr b="1" sz="2000">
                          <a:uFill>
                            <a:solidFill>
                              <a:srgbClr val="000000"/>
                            </a:solidFill>
                          </a:uFill>
                          <a:latin typeface="Arial"/>
                          <a:ea typeface="Arial"/>
                          <a:cs typeface="Arial"/>
                          <a:sym typeface="Arial"/>
                        </a:defRPr>
                      </a:pPr>
                      <a:r>
                        <a:t>Other Universal Foundation Skills: Additional competencies student demonstrates that support post-school living, learning and working.</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solidFill>
                      <a:srgbClr val="E6E6E6"/>
                    </a:solidFill>
                  </a:tcPr>
                </a:tc>
                <a:tc hMerge="1">
                  <a:tcPr/>
                </a:tc>
                <a:tc hMerge="1">
                  <a:tcPr/>
                </a:tc>
              </a:tr>
              <a:tr h="610323">
                <a:tc>
                  <a:txBody>
                    <a:bodyPr/>
                    <a:lstStyle/>
                    <a:p>
                      <a:pPr defTabSz="457200">
                        <a:defRPr b="1" sz="2000">
                          <a:uFill>
                            <a:solidFill>
                              <a:srgbClr val="000000"/>
                            </a:solidFill>
                          </a:uFill>
                          <a:latin typeface="Arial"/>
                          <a:ea typeface="Arial"/>
                          <a:cs typeface="Arial"/>
                          <a:sym typeface="Arial"/>
                        </a:defRPr>
                      </a:pPr>
                      <a:r>
                        <a:t>Skills/Abilities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2000">
                          <a:uFill>
                            <a:solidFill>
                              <a:srgbClr val="000000"/>
                            </a:solidFill>
                          </a:uFill>
                          <a:latin typeface="Arial"/>
                          <a:ea typeface="Arial"/>
                          <a:cs typeface="Arial"/>
                          <a:sym typeface="Arial"/>
                        </a:defRPr>
                      </a:pPr>
                      <a:r>
                        <a:t>Level of Independence</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defTabSz="457200">
                        <a:defRPr b="1" sz="2000">
                          <a:uFill>
                            <a:solidFill>
                              <a:srgbClr val="000000"/>
                            </a:solidFill>
                          </a:uFill>
                          <a:latin typeface="Arial"/>
                          <a:ea typeface="Arial"/>
                          <a:cs typeface="Arial"/>
                          <a:sym typeface="Arial"/>
                        </a:defRPr>
                      </a:pPr>
                      <a:r>
                        <a:t>Comments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433881">
                <a:tc>
                  <a:txBody>
                    <a:bodyPr/>
                    <a:lstStyle/>
                    <a:p>
                      <a:pPr marL="172085" indent="-172085"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172085" indent="-172085"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marL="171450" indent="-171450" algn="l" defTabSz="457200">
                        <a:spcBef>
                          <a:spcPts val="600"/>
                        </a:spcBef>
                        <a:defRPr sz="20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bl>
          </a:graphicData>
        </a:graphic>
      </p:graphicFrame>
      <p:graphicFrame>
        <p:nvGraphicFramePr>
          <p:cNvPr id="216" name="Table"/>
          <p:cNvGraphicFramePr/>
          <p:nvPr/>
        </p:nvGraphicFramePr>
        <p:xfrm>
          <a:off x="1475951" y="7171439"/>
          <a:ext cx="20899693" cy="6368535"/>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042242"/>
                <a:gridCol w="2924681"/>
                <a:gridCol w="6965438"/>
                <a:gridCol w="6960980"/>
              </a:tblGrid>
              <a:tr h="255779">
                <a:tc gridSpan="4">
                  <a:txBody>
                    <a:bodyPr/>
                    <a:lstStyle/>
                    <a:p>
                      <a:pPr marL="172085" indent="-172085" defTabSz="457200">
                        <a:spcBef>
                          <a:spcPts val="600"/>
                        </a:spcBef>
                        <a:defRPr b="1" sz="1100">
                          <a:uFill>
                            <a:solidFill>
                              <a:srgbClr val="000000"/>
                            </a:solidFill>
                          </a:uFill>
                          <a:latin typeface="Arial"/>
                          <a:ea typeface="Arial"/>
                          <a:cs typeface="Arial"/>
                          <a:sym typeface="Arial"/>
                        </a:defRPr>
                      </a:pPr>
                      <a:r>
                        <a:t>Recommendations to Assist Student to Meet Post-secondary Goals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hMerge="1">
                  <a:tcPr/>
                </a:tc>
                <a:tc hMerge="1">
                  <a:tcPr/>
                </a:tc>
                <a:tc hMerge="1">
                  <a:tcPr/>
                </a:tc>
              </a:tr>
              <a:tr h="760040">
                <a:tc gridSpan="2">
                  <a:txBody>
                    <a:bodyPr/>
                    <a:lstStyle/>
                    <a:p>
                      <a:pPr marL="172085" indent="-172085" algn="l" defTabSz="457200">
                        <a:spcBef>
                          <a:spcPts val="600"/>
                        </a:spcBef>
                        <a:defRPr b="1" sz="2000">
                          <a:uFill>
                            <a:solidFill>
                              <a:srgbClr val="000000"/>
                            </a:solidFill>
                          </a:uFill>
                          <a:latin typeface="Arial"/>
                          <a:ea typeface="Arial"/>
                          <a:cs typeface="Arial"/>
                          <a:sym typeface="Arial"/>
                        </a:defRPr>
                      </a:pPr>
                      <a:r>
                        <a:t>Education/Training Goal:</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hMerge="1">
                  <a:tcPr/>
                </a:tc>
                <a:tc>
                  <a:txBody>
                    <a:bodyPr/>
                    <a:lstStyle/>
                    <a:p>
                      <a:pPr marL="172085" indent="-172085" algn="l" defTabSz="457200">
                        <a:spcBef>
                          <a:spcPts val="600"/>
                        </a:spcBef>
                        <a:defRPr b="1" sz="2000">
                          <a:uFill>
                            <a:solidFill>
                              <a:srgbClr val="000000"/>
                            </a:solidFill>
                          </a:uFill>
                          <a:latin typeface="Arial"/>
                          <a:ea typeface="Arial"/>
                          <a:cs typeface="Arial"/>
                          <a:sym typeface="Arial"/>
                        </a:defRPr>
                      </a:pPr>
                      <a:r>
                        <a:t>Employment Goal:</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marL="172085" indent="-172085" algn="l" defTabSz="457200">
                        <a:spcBef>
                          <a:spcPts val="600"/>
                        </a:spcBef>
                        <a:defRPr b="1" sz="2000">
                          <a:uFill>
                            <a:solidFill>
                              <a:srgbClr val="000000"/>
                            </a:solidFill>
                          </a:uFill>
                          <a:latin typeface="Arial"/>
                          <a:ea typeface="Arial"/>
                          <a:cs typeface="Arial"/>
                          <a:sym typeface="Arial"/>
                        </a:defRPr>
                      </a:pPr>
                      <a:r>
                        <a:t>Independent Living Goal (</a:t>
                      </a:r>
                      <a:r>
                        <a:rPr i="1"/>
                        <a:t>if appropriate</a:t>
                      </a:r>
                      <a:r>
                        <a:t>): </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312403">
                <a:tc>
                  <a:txBody>
                    <a:bodyPr/>
                    <a:lstStyle/>
                    <a:p>
                      <a:pPr marL="172085" indent="-172085" defTabSz="457200">
                        <a:spcBef>
                          <a:spcPts val="600"/>
                        </a:spcBef>
                        <a:defRPr b="1" sz="1100">
                          <a:uFill>
                            <a:solidFill>
                              <a:srgbClr val="000000"/>
                            </a:solidFill>
                          </a:uFill>
                          <a:latin typeface="Arial"/>
                          <a:ea typeface="Arial"/>
                          <a:cs typeface="Arial"/>
                          <a:sym typeface="Arial"/>
                        </a:defRPr>
                      </a:pPr>
                      <a:r>
                        <a:t>Supports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gridSpan="3">
                  <a:txBody>
                    <a:bodyPr/>
                    <a:lstStyle/>
                    <a:p>
                      <a:pPr marL="172085" indent="-172085" defTabSz="457200">
                        <a:spcBef>
                          <a:spcPts val="600"/>
                        </a:spcBef>
                        <a:defRPr b="1" sz="1100">
                          <a:uFill>
                            <a:solidFill>
                              <a:srgbClr val="000000"/>
                            </a:solidFill>
                          </a:uFill>
                          <a:latin typeface="Arial"/>
                          <a:ea typeface="Arial"/>
                          <a:cs typeface="Arial"/>
                          <a:sym typeface="Arial"/>
                        </a:defRPr>
                      </a:pPr>
                      <a:r>
                        <a:t>Recommendations</a:t>
                      </a: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hMerge="1">
                  <a:tcPr/>
                </a:tc>
                <a:tc hMerge="1">
                  <a:tcPr/>
                </a:tc>
              </a:tr>
              <a:tr h="814579">
                <a:tc>
                  <a:txBody>
                    <a:bodyPr/>
                    <a:lstStyle/>
                    <a:p>
                      <a:pPr marL="4444" algn="l" defTabSz="457200">
                        <a:spcBef>
                          <a:spcPts val="200"/>
                        </a:spcBef>
                        <a:defRPr b="1" sz="1900">
                          <a:uFill>
                            <a:solidFill>
                              <a:srgbClr val="000000"/>
                            </a:solidFill>
                          </a:uFill>
                          <a:latin typeface="Arial"/>
                          <a:ea typeface="Arial"/>
                          <a:cs typeface="Arial"/>
                          <a:sym typeface="Arial"/>
                        </a:defRPr>
                      </a:pPr>
                      <a:r>
                        <a:t>Accommodations</a:t>
                      </a:r>
                    </a:p>
                    <a:p>
                      <a:pPr marL="4444" algn="l" defTabSz="457200">
                        <a:spcBef>
                          <a:spcPts val="200"/>
                        </a:spcBef>
                        <a:defRPr b="1" sz="1100">
                          <a:uFill>
                            <a:solidFill>
                              <a:srgbClr val="000000"/>
                            </a:solidFill>
                          </a:uFill>
                          <a:latin typeface="Arial"/>
                          <a:ea typeface="Arial"/>
                          <a:cs typeface="Arial"/>
                          <a:sym typeface="Arial"/>
                        </a:defRPr>
                      </a:pPr>
                    </a:p>
                    <a:p>
                      <a:pPr marL="4444" algn="l" defTabSz="457200">
                        <a:spcBef>
                          <a:spcPts val="200"/>
                        </a:spcBef>
                        <a:defRPr b="1" sz="11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gridSpan="3">
                  <a:txBody>
                    <a:bodyPr/>
                    <a:lstStyle/>
                    <a:p>
                      <a:pPr marL="27305" defTabSz="457200">
                        <a:spcBef>
                          <a:spcPts val="600"/>
                        </a:spcBef>
                        <a:defRPr sz="11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hMerge="1">
                  <a:tcPr/>
                </a:tc>
                <a:tc hMerge="1">
                  <a:tcPr/>
                </a:tc>
              </a:tr>
              <a:tr h="992379">
                <a:tc>
                  <a:txBody>
                    <a:bodyPr/>
                    <a:lstStyle/>
                    <a:p>
                      <a:pPr marL="4444" algn="l" defTabSz="457200">
                        <a:spcBef>
                          <a:spcPts val="200"/>
                        </a:spcBef>
                        <a:defRPr b="1" sz="1700">
                          <a:uFill>
                            <a:solidFill>
                              <a:srgbClr val="000000"/>
                            </a:solidFill>
                          </a:uFill>
                          <a:latin typeface="Arial"/>
                          <a:ea typeface="Arial"/>
                          <a:cs typeface="Arial"/>
                          <a:sym typeface="Arial"/>
                        </a:defRPr>
                      </a:pPr>
                      <a:r>
                        <a:t>Assistive Technology/</a:t>
                      </a:r>
                    </a:p>
                    <a:p>
                      <a:pPr marL="4444" algn="l" defTabSz="457200">
                        <a:spcBef>
                          <a:spcPts val="200"/>
                        </a:spcBef>
                        <a:defRPr b="1" sz="1700">
                          <a:uFill>
                            <a:solidFill>
                              <a:srgbClr val="000000"/>
                            </a:solidFill>
                          </a:uFill>
                          <a:latin typeface="Arial"/>
                          <a:ea typeface="Arial"/>
                          <a:cs typeface="Arial"/>
                          <a:sym typeface="Arial"/>
                        </a:defRPr>
                      </a:pPr>
                      <a:r>
                        <a:t>Adaptive Equipment</a:t>
                      </a:r>
                    </a:p>
                    <a:p>
                      <a:pPr marL="4444" algn="l" defTabSz="457200">
                        <a:spcBef>
                          <a:spcPts val="200"/>
                        </a:spcBef>
                        <a:defRPr b="1" sz="11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gridSpan="3">
                  <a:txBody>
                    <a:bodyPr/>
                    <a:lstStyle/>
                    <a:p>
                      <a:pPr marL="27305" defTabSz="457200">
                        <a:spcBef>
                          <a:spcPts val="600"/>
                        </a:spcBef>
                        <a:defRPr sz="11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hMerge="1">
                  <a:tcPr/>
                </a:tc>
                <a:tc hMerge="1">
                  <a:tcPr/>
                </a:tc>
              </a:tr>
              <a:tr h="751079">
                <a:tc>
                  <a:txBody>
                    <a:bodyPr/>
                    <a:lstStyle/>
                    <a:p>
                      <a:pPr algn="l" defTabSz="457200">
                        <a:spcBef>
                          <a:spcPts val="200"/>
                        </a:spcBef>
                        <a:defRPr b="1" sz="2000">
                          <a:uFill>
                            <a:solidFill>
                              <a:srgbClr val="000000"/>
                            </a:solidFill>
                          </a:uFill>
                          <a:latin typeface="Arial"/>
                          <a:ea typeface="Arial"/>
                          <a:cs typeface="Arial"/>
                          <a:sym typeface="Arial"/>
                        </a:defRPr>
                      </a:pPr>
                      <a:r>
                        <a:t>Environmental Supports</a:t>
                      </a:r>
                    </a:p>
                    <a:p>
                      <a:pPr algn="l" defTabSz="457200">
                        <a:spcBef>
                          <a:spcPts val="200"/>
                        </a:spcBef>
                        <a:defRPr b="1" sz="11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gridSpan="3">
                  <a:txBody>
                    <a:bodyPr/>
                    <a:lstStyle/>
                    <a:p>
                      <a:pPr marL="27305" defTabSz="457200">
                        <a:spcBef>
                          <a:spcPts val="600"/>
                        </a:spcBef>
                        <a:defRPr sz="11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hMerge="1">
                  <a:tcPr/>
                </a:tc>
                <a:tc hMerge="1">
                  <a:tcPr/>
                </a:tc>
              </a:tr>
              <a:tr h="848411">
                <a:tc>
                  <a:txBody>
                    <a:bodyPr/>
                    <a:lstStyle/>
                    <a:p>
                      <a:pPr algn="l" defTabSz="457200">
                        <a:spcBef>
                          <a:spcPts val="200"/>
                        </a:spcBef>
                        <a:defRPr b="1" sz="2000">
                          <a:uFill>
                            <a:solidFill>
                              <a:srgbClr val="000000"/>
                            </a:solidFill>
                          </a:uFill>
                          <a:latin typeface="Arial"/>
                          <a:ea typeface="Arial"/>
                          <a:cs typeface="Arial"/>
                          <a:sym typeface="Arial"/>
                        </a:defRPr>
                      </a:pPr>
                      <a:r>
                        <a:t>Further Skill Development</a:t>
                      </a:r>
                    </a:p>
                    <a:p>
                      <a:pPr algn="l" defTabSz="457200">
                        <a:spcBef>
                          <a:spcPts val="200"/>
                        </a:spcBef>
                        <a:defRPr b="1" sz="11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gridSpan="3">
                  <a:txBody>
                    <a:bodyPr/>
                    <a:lstStyle/>
                    <a:p>
                      <a:pPr defTabSz="457200">
                        <a:defRPr sz="11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hMerge="1">
                  <a:tcPr/>
                </a:tc>
                <a:tc hMerge="1">
                  <a:tcPr/>
                </a:tc>
              </a:tr>
              <a:tr h="913686">
                <a:tc>
                  <a:txBody>
                    <a:bodyPr/>
                    <a:lstStyle/>
                    <a:p>
                      <a:pPr algn="l" defTabSz="457200">
                        <a:spcBef>
                          <a:spcPts val="200"/>
                        </a:spcBef>
                        <a:defRPr b="1" sz="1700">
                          <a:uFill>
                            <a:solidFill>
                              <a:srgbClr val="000000"/>
                            </a:solidFill>
                          </a:uFill>
                          <a:latin typeface="Arial"/>
                          <a:ea typeface="Arial"/>
                          <a:cs typeface="Arial"/>
                          <a:sym typeface="Arial"/>
                        </a:defRPr>
                      </a:pPr>
                      <a:r>
                        <a:t>Adult Agencies Referrals/Contacts</a:t>
                      </a:r>
                    </a:p>
                    <a:p>
                      <a:pPr algn="l" defTabSz="457200">
                        <a:spcBef>
                          <a:spcPts val="200"/>
                        </a:spcBef>
                        <a:defRPr b="1" sz="17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gridSpan="3">
                  <a:txBody>
                    <a:bodyPr/>
                    <a:lstStyle/>
                    <a:p>
                      <a:pPr defTabSz="457200">
                        <a:defRPr sz="1100">
                          <a:uFill>
                            <a:solidFill>
                              <a:srgbClr val="000000"/>
                            </a:solidFill>
                          </a:uFill>
                          <a:latin typeface="Arial"/>
                          <a:ea typeface="Arial"/>
                          <a:cs typeface="Arial"/>
                          <a:sym typeface="Arial"/>
                        </a:defRPr>
                      </a:pPr>
                    </a:p>
                  </a:txBody>
                  <a:tcPr marL="50800" marR="50800" marT="50800" marB="50800" anchor="ctr"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hMerge="1">
                  <a:tcPr/>
                </a:tc>
                <a:tc hMerge="1">
                  <a:tcPr/>
                </a:tc>
              </a:tr>
              <a:tr h="712979">
                <a:tc>
                  <a:txBody>
                    <a:bodyPr/>
                    <a:lstStyle/>
                    <a:p>
                      <a:pPr algn="l" defTabSz="457200">
                        <a:spcBef>
                          <a:spcPts val="200"/>
                        </a:spcBef>
                        <a:defRPr sz="2000">
                          <a:uFill>
                            <a:solidFill>
                              <a:srgbClr val="000000"/>
                            </a:solidFill>
                          </a:uFill>
                          <a:latin typeface="Arial"/>
                          <a:ea typeface="Arial"/>
                          <a:cs typeface="Arial"/>
                          <a:sym typeface="Arial"/>
                        </a:defRPr>
                      </a:pPr>
                      <a:r>
                        <a:rPr b="1"/>
                        <a:t>Other</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gridSpan="3">
                  <a:txBody>
                    <a:bodyPr/>
                    <a:lstStyle/>
                    <a:p>
                      <a:pPr marL="29209" defTabSz="457200">
                        <a:spcBef>
                          <a:spcPts val="600"/>
                        </a:spcBef>
                        <a:defRPr sz="1100">
                          <a:uFill>
                            <a:solidFill>
                              <a:srgbClr val="000000"/>
                            </a:solidFill>
                          </a:uFill>
                          <a:latin typeface="Arial"/>
                          <a:ea typeface="Arial"/>
                          <a:cs typeface="Arial"/>
                          <a:sym typeface="Arial"/>
                        </a:defRPr>
                      </a:pPr>
                    </a:p>
                    <a:p>
                      <a:pPr marL="29209" defTabSz="457200">
                        <a:spcBef>
                          <a:spcPts val="600"/>
                        </a:spcBef>
                        <a:defRPr sz="1100">
                          <a:uFill>
                            <a:solidFill>
                              <a:srgbClr val="000000"/>
                            </a:solidFill>
                          </a:uFill>
                          <a:latin typeface="Arial"/>
                          <a:ea typeface="Arial"/>
                          <a:cs typeface="Arial"/>
                          <a:sym typeface="Arial"/>
                        </a:defRPr>
                      </a:pP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hMerge="1">
                  <a:tcPr/>
                </a:tc>
                <a:tc hMerge="1">
                  <a:tcPr/>
                </a:tc>
              </a:tr>
            </a:tbl>
          </a:graphicData>
        </a:graphic>
      </p:graphicFrame>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Image" descr="Image"/>
          <p:cNvPicPr>
            <a:picLocks noChangeAspect="1"/>
          </p:cNvPicPr>
          <p:nvPr/>
        </p:nvPicPr>
        <p:blipFill>
          <a:blip r:embed="rId2">
            <a:extLst/>
          </a:blip>
          <a:stretch>
            <a:fillRect/>
          </a:stretch>
        </p:blipFill>
        <p:spPr>
          <a:xfrm>
            <a:off x="6545027" y="-239434"/>
            <a:ext cx="11293945" cy="14615694"/>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Rectangle"/>
          <p:cNvSpPr/>
          <p:nvPr/>
        </p:nvSpPr>
        <p:spPr>
          <a:xfrm>
            <a:off x="0" y="6093854"/>
            <a:ext cx="24545412" cy="7746364"/>
          </a:xfrm>
          <a:prstGeom prst="rect">
            <a:avLst/>
          </a:prstGeom>
          <a:solidFill>
            <a:srgbClr val="F5EC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19" name="Rectangle"/>
          <p:cNvSpPr/>
          <p:nvPr/>
        </p:nvSpPr>
        <p:spPr>
          <a:xfrm>
            <a:off x="-157121" y="-174288"/>
            <a:ext cx="24541121" cy="6268143"/>
          </a:xfrm>
          <a:prstGeom prst="rect">
            <a:avLst/>
          </a:prstGeom>
          <a:solidFill>
            <a:schemeClr val="accent1">
              <a:lumOff val="-13575"/>
            </a:schemeClr>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20" name="DAY PROGRAMS"/>
          <p:cNvSpPr txBox="1"/>
          <p:nvPr/>
        </p:nvSpPr>
        <p:spPr>
          <a:xfrm>
            <a:off x="1596276" y="2607529"/>
            <a:ext cx="21034326" cy="27549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7500">
                <a:solidFill>
                  <a:srgbClr val="F5EC00"/>
                </a:solidFill>
              </a:defRPr>
            </a:lvl1pPr>
          </a:lstStyle>
          <a:p>
            <a:pPr/>
            <a:r>
              <a:t>DAY PROGRAMS</a:t>
            </a:r>
          </a:p>
        </p:txBody>
      </p:sp>
      <p:sp>
        <p:nvSpPr>
          <p:cNvPr id="221" name="IN ORANGE COUNTY"/>
          <p:cNvSpPr txBox="1"/>
          <p:nvPr/>
        </p:nvSpPr>
        <p:spPr>
          <a:xfrm>
            <a:off x="4580856" y="6524207"/>
            <a:ext cx="15383700" cy="54727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7500">
                <a:solidFill>
                  <a:srgbClr val="0061FE"/>
                </a:solidFill>
              </a:defRPr>
            </a:lvl1pPr>
          </a:lstStyle>
          <a:p>
            <a:pPr/>
            <a:r>
              <a:t>IN ORANGE COUNTY</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Text"/>
          <p:cNvSpPr txBox="1"/>
          <p:nvPr/>
        </p:nvSpPr>
        <p:spPr>
          <a:xfrm>
            <a:off x="11855500" y="6627317"/>
            <a:ext cx="673000" cy="461366"/>
          </a:xfrm>
          <a:prstGeom prst="rect">
            <a:avLst/>
          </a:prstGeom>
          <a:ln w="12700">
            <a:miter lim="400000"/>
          </a:ln>
        </p:spPr>
        <p:txBody>
          <a:bodyPr wrap="none" lIns="50800" tIns="50800" rIns="50800" bIns="50800" anchor="ctr">
            <a:spAutoFit/>
          </a:bodyPr>
          <a:lstStyle/>
          <a:p>
            <a:pPr/>
          </a:p>
        </p:txBody>
      </p:sp>
      <p:sp>
        <p:nvSpPr>
          <p:cNvPr id="224" name="Club ATLAS…"/>
          <p:cNvSpPr txBox="1"/>
          <p:nvPr/>
        </p:nvSpPr>
        <p:spPr>
          <a:xfrm>
            <a:off x="6523870" y="1543100"/>
            <a:ext cx="16218519" cy="1062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3600"/>
            </a:pPr>
          </a:p>
          <a:p>
            <a:pPr>
              <a:defRPr b="1" sz="3600"/>
            </a:pPr>
            <a:r>
              <a:t> </a:t>
            </a:r>
            <a:r>
              <a:rPr sz="4500"/>
              <a:t>Club ATLAS</a:t>
            </a:r>
            <a:endParaRPr sz="4500"/>
          </a:p>
          <a:p>
            <a:pPr>
              <a:defRPr sz="3600"/>
            </a:pPr>
            <a:r>
              <a:t>In Warwick, NY, Club ATLAS (Advanced Training and Learning for Adult Success) is a transitioning program for Individuals who have “aged-out” of school. Our goal is to assist each Individual to achieve their highest level of independence with support, encouragement, training, education and ample exposure to community opportunities that enhance the quality of their lives. The program emphasizes independent living skills, vocational skills, social skills, community inclusion, and self-advocacy to increase their personal capacity and development. Small structured groups provide help develop and enhance job skills. The interests and talents of the young adults are tapped and paired with activities in the areas of daily living, social, and recreational skills. Dan Feierman, pictured above, is one of our participants. He also works part-time at Greystone. Individuals are involved with the community and volunteer with Meals on Wheels, grocery shopping, friendly visiting, and assisting local Humane Societies. Available in Orange County, the Club ATLAS Day Program supports individuals living with Autism and developmental disabilities as they reach their full potential. For any inquiries, please contact us or call (845) 469-3760.</a:t>
            </a:r>
          </a:p>
        </p:txBody>
      </p:sp>
      <p:pic>
        <p:nvPicPr>
          <p:cNvPr id="225" name="IMG_0337.jpeg" descr="IMG_0337.jpeg"/>
          <p:cNvPicPr>
            <a:picLocks noChangeAspect="1"/>
          </p:cNvPicPr>
          <p:nvPr/>
        </p:nvPicPr>
        <p:blipFill>
          <a:blip r:embed="rId2">
            <a:extLst/>
          </a:blip>
          <a:stretch>
            <a:fillRect/>
          </a:stretch>
        </p:blipFill>
        <p:spPr>
          <a:xfrm>
            <a:off x="1245953" y="3115243"/>
            <a:ext cx="3695281" cy="1731254"/>
          </a:xfrm>
          <a:prstGeom prst="rect">
            <a:avLst/>
          </a:prstGeom>
          <a:ln w="12700">
            <a:miter lim="400000"/>
          </a:ln>
        </p:spPr>
      </p:pic>
      <p:pic>
        <p:nvPicPr>
          <p:cNvPr id="226" name="IMG_0338.jpeg" descr="IMG_0338.jpeg"/>
          <p:cNvPicPr>
            <a:picLocks noChangeAspect="1"/>
          </p:cNvPicPr>
          <p:nvPr/>
        </p:nvPicPr>
        <p:blipFill>
          <a:blip r:embed="rId3">
            <a:extLst/>
          </a:blip>
          <a:stretch>
            <a:fillRect/>
          </a:stretch>
        </p:blipFill>
        <p:spPr>
          <a:xfrm>
            <a:off x="393002" y="5893753"/>
            <a:ext cx="6017953" cy="4471355"/>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IMG_0340.jpeg" descr="IMG_0340.jpeg"/>
          <p:cNvPicPr>
            <a:picLocks noChangeAspect="1"/>
          </p:cNvPicPr>
          <p:nvPr/>
        </p:nvPicPr>
        <p:blipFill>
          <a:blip r:embed="rId2">
            <a:extLst/>
          </a:blip>
          <a:stretch>
            <a:fillRect/>
          </a:stretch>
        </p:blipFill>
        <p:spPr>
          <a:xfrm>
            <a:off x="392444" y="-1"/>
            <a:ext cx="23176544" cy="12934628"/>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IMG_0341.jpeg" descr="IMG_0341.jpeg"/>
          <p:cNvPicPr>
            <a:picLocks noChangeAspect="1"/>
          </p:cNvPicPr>
          <p:nvPr/>
        </p:nvPicPr>
        <p:blipFill>
          <a:blip r:embed="rId2">
            <a:extLst/>
          </a:blip>
          <a:stretch>
            <a:fillRect/>
          </a:stretch>
        </p:blipFill>
        <p:spPr>
          <a:xfrm>
            <a:off x="1242609" y="-260847"/>
            <a:ext cx="21898782" cy="12345013"/>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IMG_0342.jpeg" descr="IMG_0342.jpeg"/>
          <p:cNvPicPr>
            <a:picLocks noChangeAspect="1"/>
          </p:cNvPicPr>
          <p:nvPr/>
        </p:nvPicPr>
        <p:blipFill>
          <a:blip r:embed="rId2">
            <a:extLst/>
          </a:blip>
          <a:stretch>
            <a:fillRect/>
          </a:stretch>
        </p:blipFill>
        <p:spPr>
          <a:xfrm>
            <a:off x="911433" y="662456"/>
            <a:ext cx="22561133" cy="12391088"/>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Pre-Academic/Environmental Awareness: Offers skills for daily living tailored for young adults through adulthood. Senior Center: Provides social, recreational and learning opportunities for persons 50 and older.…"/>
          <p:cNvSpPr txBox="1"/>
          <p:nvPr/>
        </p:nvSpPr>
        <p:spPr>
          <a:xfrm>
            <a:off x="1616027" y="3252417"/>
            <a:ext cx="21744044" cy="97923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400"/>
            </a:pPr>
            <a:r>
              <a:rPr b="1"/>
              <a:t>Pre-Academic/Environmental Awareness</a:t>
            </a:r>
            <a:r>
              <a:t>: Offers skills for daily living tailored for young adults through adulthood. Senior Center: Provides social, recreational and learning opportunities for persons 50 and older.</a:t>
            </a:r>
          </a:p>
          <a:p>
            <a:pPr>
              <a:defRPr sz="3400"/>
            </a:pPr>
          </a:p>
          <a:p>
            <a:pPr>
              <a:defRPr sz="3400"/>
            </a:pPr>
            <a:r>
              <a:rPr b="1"/>
              <a:t>Sensory Stimulation:</a:t>
            </a:r>
            <a:r>
              <a:t> Helps to develop physical, mental and emotional well-being through sensory responses in areas such as balance, strength, coordination, and self-awareness.</a:t>
            </a:r>
          </a:p>
          <a:p>
            <a:pPr>
              <a:defRPr sz="3400"/>
            </a:pPr>
          </a:p>
          <a:p>
            <a:pPr>
              <a:defRPr sz="3400"/>
            </a:pPr>
            <a:r>
              <a:rPr b="1"/>
              <a:t>Day Habilitation:</a:t>
            </a:r>
            <a:r>
              <a:t> Empowers individuals with all types of developmental disabilities to discover ways to access and participate in their greater community. The program addresses issues that prevent individuals from true immersion in the community, such as social skills, hygiene and behavioral skills. The program also has a general health and wellness component that addresses weight control, dietary needs, and stress reduction techniques.</a:t>
            </a:r>
          </a:p>
          <a:p>
            <a:pPr>
              <a:defRPr sz="3400"/>
            </a:pPr>
          </a:p>
          <a:p>
            <a:pPr>
              <a:defRPr sz="3400"/>
            </a:pPr>
            <a:r>
              <a:rPr b="1"/>
              <a:t>Community Builders</a:t>
            </a:r>
            <a:r>
              <a:t>: Provides true community inclusion for the people we support with the community in which they live. The program started in 2010 as an innovative program for the people in our Day Habilitation program. Transportation is provided to and from the program which takes place throughout the Orange County community. While enjoying the many parks and attractions of the County, program participants also serve their communities by delivering Meals on Wheels to homebound citizens, collecting donations for pet shelters, and partnering with other civic groups to take part in voluntary activities. The program has also organized sessions at Orange County Community College and Mount St. Mary College</a:t>
            </a:r>
          </a:p>
          <a:p>
            <a:pPr>
              <a:defRPr sz="3400"/>
            </a:pPr>
            <a:r>
              <a:t>Contact: </a:t>
            </a:r>
            <a:r>
              <a:rPr u="sng">
                <a:hlinkClick r:id="rId2" invalidUrl="" action="" tgtFrame="" tooltip="" history="1" highlightClick="0" endSnd="0"/>
              </a:rPr>
              <a:t>cmurphy@arcghvny.org</a:t>
            </a:r>
          </a:p>
        </p:txBody>
      </p:sp>
      <p:pic>
        <p:nvPicPr>
          <p:cNvPr id="235" name="IMG_0343.jpeg" descr="IMG_0343.jpeg"/>
          <p:cNvPicPr>
            <a:picLocks noChangeAspect="1"/>
          </p:cNvPicPr>
          <p:nvPr/>
        </p:nvPicPr>
        <p:blipFill>
          <a:blip r:embed="rId3">
            <a:extLst/>
          </a:blip>
          <a:stretch>
            <a:fillRect/>
          </a:stretch>
        </p:blipFill>
        <p:spPr>
          <a:xfrm>
            <a:off x="10502900" y="209019"/>
            <a:ext cx="4537779" cy="2558899"/>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IMG_0344.jpeg" descr="IMG_0344.jpeg"/>
          <p:cNvPicPr>
            <a:picLocks noChangeAspect="1"/>
          </p:cNvPicPr>
          <p:nvPr/>
        </p:nvPicPr>
        <p:blipFill>
          <a:blip r:embed="rId2">
            <a:extLst/>
          </a:blip>
          <a:stretch>
            <a:fillRect/>
          </a:stretch>
        </p:blipFill>
        <p:spPr>
          <a:xfrm>
            <a:off x="8502650" y="185643"/>
            <a:ext cx="7378700" cy="1943101"/>
          </a:xfrm>
          <a:prstGeom prst="rect">
            <a:avLst/>
          </a:prstGeom>
          <a:ln w="12700">
            <a:miter lim="400000"/>
          </a:ln>
        </p:spPr>
      </p:pic>
      <p:pic>
        <p:nvPicPr>
          <p:cNvPr id="238" name="IMG_0345.jpeg" descr="IMG_0345.jpeg"/>
          <p:cNvPicPr>
            <a:picLocks noChangeAspect="1"/>
          </p:cNvPicPr>
          <p:nvPr/>
        </p:nvPicPr>
        <p:blipFill>
          <a:blip r:embed="rId3">
            <a:extLst/>
          </a:blip>
          <a:stretch>
            <a:fillRect/>
          </a:stretch>
        </p:blipFill>
        <p:spPr>
          <a:xfrm>
            <a:off x="6140450" y="2425700"/>
            <a:ext cx="12103100" cy="112903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IMG_0361.jpeg" descr="IMG_0361.jpeg"/>
          <p:cNvPicPr>
            <a:picLocks noChangeAspect="1"/>
          </p:cNvPicPr>
          <p:nvPr/>
        </p:nvPicPr>
        <p:blipFill>
          <a:blip r:embed="rId2">
            <a:extLst/>
          </a:blip>
          <a:stretch>
            <a:fillRect/>
          </a:stretch>
        </p:blipFill>
        <p:spPr>
          <a:xfrm>
            <a:off x="2439189" y="0"/>
            <a:ext cx="15506407" cy="1308599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Transition Resources…"/>
          <p:cNvSpPr txBox="1"/>
          <p:nvPr/>
        </p:nvSpPr>
        <p:spPr>
          <a:xfrm>
            <a:off x="1998922" y="1148373"/>
            <a:ext cx="20004679" cy="120217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b="1" sz="4500" u="sng">
                <a:solidFill>
                  <a:srgbClr val="000000"/>
                </a:solidFill>
                <a:uFill>
                  <a:solidFill>
                    <a:srgbClr val="000000"/>
                  </a:solidFill>
                </a:uFill>
                <a:latin typeface="Times New Roman"/>
                <a:ea typeface="Times New Roman"/>
                <a:cs typeface="Times New Roman"/>
                <a:sym typeface="Times New Roman"/>
              </a:defRPr>
            </a:pPr>
            <a:r>
              <a:t>Transition Resources</a:t>
            </a:r>
            <a:endParaRPr b="0" u="none"/>
          </a:p>
          <a:p>
            <a:pPr defTabSz="457200">
              <a:defRPr b="1" sz="3300">
                <a:solidFill>
                  <a:srgbClr val="000000"/>
                </a:solidFill>
                <a:uFill>
                  <a:solidFill>
                    <a:srgbClr val="000000"/>
                  </a:solidFill>
                </a:uFill>
                <a:latin typeface="Times New Roman"/>
                <a:ea typeface="Times New Roman"/>
                <a:cs typeface="Times New Roman"/>
                <a:sym typeface="Times New Roman"/>
              </a:defRPr>
            </a:pPr>
            <a:r>
              <a:t>NY State Agencies</a:t>
            </a:r>
            <a:r>
              <a:rPr b="0"/>
              <a:t> </a:t>
            </a:r>
            <a:endParaRPr b="0"/>
          </a:p>
          <a:p>
            <a:pPr algn="l" defTabSz="457200">
              <a:defRPr b="1" sz="3300">
                <a:solidFill>
                  <a:srgbClr val="000000"/>
                </a:solidFill>
                <a:uFill>
                  <a:solidFill>
                    <a:srgbClr val="000000"/>
                  </a:solidFill>
                </a:uFill>
                <a:latin typeface="Times New Roman"/>
                <a:ea typeface="Times New Roman"/>
                <a:cs typeface="Times New Roman"/>
                <a:sym typeface="Times New Roman"/>
              </a:defRPr>
            </a:pPr>
            <a:r>
              <a:t>New York State Education Department (NYSED) P-12: Office of Special Education</a:t>
            </a:r>
            <a:endParaRPr b="0"/>
          </a:p>
          <a:p>
            <a:pPr algn="l" defTabSz="457200">
              <a:defRPr sz="3300" u="sng">
                <a:solidFill>
                  <a:srgbClr val="0563C1"/>
                </a:solidFill>
                <a:uFill>
                  <a:solidFill>
                    <a:srgbClr val="0563C1"/>
                  </a:solidFill>
                </a:uFill>
                <a:latin typeface="Times New Roman"/>
                <a:ea typeface="Times New Roman"/>
                <a:cs typeface="Times New Roman"/>
                <a:sym typeface="Times New Roman"/>
              </a:defRPr>
            </a:pPr>
            <a:r>
              <a:rPr>
                <a:hlinkClick r:id="rId2" invalidUrl="" action="" tgtFrame="" tooltip="" history="1" highlightClick="0" endSnd="0"/>
              </a:rPr>
              <a:t>http://www.p12.nysed.gov/specialed</a:t>
            </a:r>
            <a:endParaRPr u="none">
              <a:solidFill>
                <a:srgbClr val="000000"/>
              </a:solidFill>
              <a:uFill>
                <a:solidFill>
                  <a:srgbClr val="000000"/>
                </a:solidFill>
              </a:uFill>
            </a:endParaRPr>
          </a:p>
          <a:p>
            <a:pPr algn="l" defTabSz="457200">
              <a:defRPr b="1" sz="3300">
                <a:solidFill>
                  <a:srgbClr val="000000"/>
                </a:solidFill>
                <a:uFill>
                  <a:solidFill>
                    <a:srgbClr val="000000"/>
                  </a:solidFill>
                </a:uFill>
                <a:latin typeface="Times New Roman"/>
                <a:ea typeface="Times New Roman"/>
                <a:cs typeface="Times New Roman"/>
                <a:sym typeface="Times New Roman"/>
              </a:defRPr>
            </a:pPr>
            <a:r>
              <a:rPr b="0"/>
              <a:t>NYSED Memo: </a:t>
            </a:r>
            <a:r>
              <a:t>Transition Planning and Services for Students with Disabilities</a:t>
            </a:r>
            <a:endParaRPr b="0"/>
          </a:p>
          <a:p>
            <a:pPr algn="l" defTabSz="457200">
              <a:defRPr sz="3300" u="sng">
                <a:solidFill>
                  <a:srgbClr val="0563C1"/>
                </a:solidFill>
                <a:uFill>
                  <a:solidFill>
                    <a:srgbClr val="0563C1"/>
                  </a:solidFill>
                </a:uFill>
                <a:latin typeface="Times New Roman"/>
                <a:ea typeface="Times New Roman"/>
                <a:cs typeface="Times New Roman"/>
                <a:sym typeface="Times New Roman"/>
              </a:defRPr>
            </a:pPr>
            <a:r>
              <a:rPr>
                <a:hlinkClick r:id="rId3" invalidUrl="" action="" tgtFrame="" tooltip="" history="1" highlightClick="0" endSnd="0"/>
              </a:rPr>
              <a:t>http://www.p12.nysed.gov/specialed/documents/transition-planning-and-services-for-students-with-disabilities.pdf</a:t>
            </a:r>
            <a:r>
              <a:rPr u="none">
                <a:solidFill>
                  <a:srgbClr val="000000"/>
                </a:solidFill>
                <a:uFill>
                  <a:solidFill>
                    <a:srgbClr val="000000"/>
                  </a:solidFill>
                </a:uFill>
              </a:rPr>
              <a:t>  </a:t>
            </a:r>
            <a:endParaRPr u="none">
              <a:solidFill>
                <a:srgbClr val="000000"/>
              </a:solidFill>
              <a:uFill>
                <a:solidFill>
                  <a:srgbClr val="000000"/>
                </a:solidFill>
              </a:uFill>
            </a:endParaRPr>
          </a:p>
          <a:p>
            <a:pPr algn="l" defTabSz="457200">
              <a:defRPr b="1" sz="3300">
                <a:solidFill>
                  <a:srgbClr val="000000"/>
                </a:solidFill>
                <a:uFill>
                  <a:solidFill>
                    <a:srgbClr val="000000"/>
                  </a:solidFill>
                </a:uFill>
                <a:latin typeface="Times New Roman"/>
                <a:ea typeface="Times New Roman"/>
                <a:cs typeface="Times New Roman"/>
                <a:sym typeface="Times New Roman"/>
              </a:defRPr>
            </a:pPr>
            <a:r>
              <a:t> New York State Education Department (NYSED) Graduation Requirements</a:t>
            </a:r>
            <a:endParaRPr b="0"/>
          </a:p>
          <a:p>
            <a:pPr algn="l" defTabSz="457200">
              <a:defRPr sz="3300" u="sng">
                <a:solidFill>
                  <a:srgbClr val="0563C1"/>
                </a:solidFill>
                <a:uFill>
                  <a:solidFill>
                    <a:srgbClr val="0563C1"/>
                  </a:solidFill>
                </a:uFill>
                <a:latin typeface="Times New Roman"/>
                <a:ea typeface="Times New Roman"/>
                <a:cs typeface="Times New Roman"/>
                <a:sym typeface="Times New Roman"/>
              </a:defRPr>
            </a:pPr>
            <a:r>
              <a:rPr>
                <a:hlinkClick r:id="rId4" invalidUrl="" action="" tgtFrame="" tooltip="" history="1" highlightClick="0" endSnd="0"/>
              </a:rPr>
              <a:t>http://www.p12.nysed.gov/specialed/gradrequirements/home.html</a:t>
            </a:r>
            <a:endParaRPr u="none">
              <a:solidFill>
                <a:srgbClr val="000000"/>
              </a:solidFill>
              <a:uFill>
                <a:solidFill>
                  <a:srgbClr val="000000"/>
                </a:solidFill>
              </a:uFill>
            </a:endParaRPr>
          </a:p>
          <a:p>
            <a:pPr algn="l" defTabSz="457200">
              <a:defRPr b="1" sz="3300">
                <a:solidFill>
                  <a:srgbClr val="000000"/>
                </a:solidFill>
                <a:uFill>
                  <a:solidFill>
                    <a:srgbClr val="000000"/>
                  </a:solidFill>
                </a:uFill>
                <a:latin typeface="Times New Roman"/>
                <a:ea typeface="Times New Roman"/>
                <a:cs typeface="Times New Roman"/>
                <a:sym typeface="Times New Roman"/>
              </a:defRPr>
            </a:pPr>
            <a:r>
              <a:t>Adult Career and Continuing Education Services-Vocational Rehabilitation (ACCES-VR)</a:t>
            </a:r>
            <a:endParaRPr b="0"/>
          </a:p>
          <a:p>
            <a:pPr algn="l" defTabSz="457200">
              <a:defRPr sz="3300" u="sng">
                <a:solidFill>
                  <a:srgbClr val="0563C1"/>
                </a:solidFill>
                <a:uFill>
                  <a:solidFill>
                    <a:srgbClr val="0563C1"/>
                  </a:solidFill>
                </a:uFill>
                <a:latin typeface="Times New Roman"/>
                <a:ea typeface="Times New Roman"/>
                <a:cs typeface="Times New Roman"/>
                <a:sym typeface="Times New Roman"/>
              </a:defRPr>
            </a:pPr>
            <a:r>
              <a:rPr>
                <a:hlinkClick r:id="rId5" invalidUrl="" action="" tgtFrame="" tooltip="" history="1" highlightClick="0" endSnd="0"/>
              </a:rPr>
              <a:t>http://www.acces.nysed.gov/vr/</a:t>
            </a:r>
            <a:endParaRPr u="none">
              <a:solidFill>
                <a:srgbClr val="000000"/>
              </a:solidFill>
              <a:uFill>
                <a:solidFill>
                  <a:srgbClr val="000000"/>
                </a:solidFill>
              </a:uFill>
            </a:endParaRPr>
          </a:p>
          <a:p>
            <a:pPr algn="l" defTabSz="457200">
              <a:defRPr b="1" sz="3300">
                <a:solidFill>
                  <a:srgbClr val="000000"/>
                </a:solidFill>
                <a:uFill>
                  <a:solidFill>
                    <a:srgbClr val="000000"/>
                  </a:solidFill>
                </a:uFill>
                <a:latin typeface="Times New Roman"/>
                <a:ea typeface="Times New Roman"/>
                <a:cs typeface="Times New Roman"/>
                <a:sym typeface="Times New Roman"/>
              </a:defRPr>
            </a:pPr>
            <a:r>
              <a:t>Commission for the Blind and Visually Handicapped (NYSCB)</a:t>
            </a:r>
            <a:r>
              <a:rPr b="0" u="sng">
                <a:solidFill>
                  <a:srgbClr val="0563C1"/>
                </a:solidFill>
                <a:uFill>
                  <a:solidFill>
                    <a:srgbClr val="0563C1"/>
                  </a:solidFill>
                </a:uFill>
                <a:hlinkClick r:id="rId6" invalidUrl="" action="" tgtFrame="" tooltip="" history="1" highlightClick="0" endSnd="0"/>
              </a:rPr>
              <a:t> http://www.ocfs.state.ny.us/main/cbvh/about.asp</a:t>
            </a:r>
            <a:endParaRPr b="0"/>
          </a:p>
          <a:p>
            <a:pPr algn="l" defTabSz="457200">
              <a:defRPr b="1" sz="3300">
                <a:solidFill>
                  <a:srgbClr val="000000"/>
                </a:solidFill>
                <a:uFill>
                  <a:solidFill>
                    <a:srgbClr val="000000"/>
                  </a:solidFill>
                </a:uFill>
                <a:latin typeface="Times New Roman"/>
                <a:ea typeface="Times New Roman"/>
                <a:cs typeface="Times New Roman"/>
                <a:sym typeface="Times New Roman"/>
              </a:defRPr>
            </a:pPr>
            <a:r>
              <a:t>NYS Office for People with Developmental Disabilities (OPWDD) </a:t>
            </a:r>
            <a:br/>
            <a:r>
              <a:rPr b="0" u="sng">
                <a:solidFill>
                  <a:srgbClr val="0563C1"/>
                </a:solidFill>
                <a:uFill>
                  <a:solidFill>
                    <a:srgbClr val="0563C1"/>
                  </a:solidFill>
                </a:uFill>
                <a:hlinkClick r:id="rId7" invalidUrl="" action="" tgtFrame="" tooltip="" history="1" highlightClick="0" endSnd="0"/>
              </a:rPr>
              <a:t>http://www.opwdd.ny.gov/</a:t>
            </a:r>
            <a:r>
              <a:rPr b="0"/>
              <a:t> </a:t>
            </a:r>
            <a:endParaRPr b="0"/>
          </a:p>
          <a:p>
            <a:pPr algn="l" defTabSz="457200">
              <a:defRPr b="1" sz="3300">
                <a:solidFill>
                  <a:srgbClr val="000000"/>
                </a:solidFill>
                <a:uFill>
                  <a:solidFill>
                    <a:srgbClr val="000000"/>
                  </a:solidFill>
                </a:uFill>
                <a:latin typeface="Times New Roman"/>
                <a:ea typeface="Times New Roman"/>
                <a:cs typeface="Times New Roman"/>
                <a:sym typeface="Times New Roman"/>
              </a:defRPr>
            </a:pPr>
            <a:r>
              <a:t>Office of Mental Health (OMH)</a:t>
            </a:r>
            <a:endParaRPr b="0"/>
          </a:p>
          <a:p>
            <a:pPr algn="l" defTabSz="457200">
              <a:defRPr sz="3300" u="sng">
                <a:solidFill>
                  <a:srgbClr val="0563C1"/>
                </a:solidFill>
                <a:uFill>
                  <a:solidFill>
                    <a:srgbClr val="0563C1"/>
                  </a:solidFill>
                </a:uFill>
                <a:latin typeface="Times New Roman"/>
                <a:ea typeface="Times New Roman"/>
                <a:cs typeface="Times New Roman"/>
                <a:sym typeface="Times New Roman"/>
              </a:defRPr>
            </a:pPr>
            <a:r>
              <a:rPr>
                <a:hlinkClick r:id="rId8" invalidUrl="" action="" tgtFrame="" tooltip="" history="1" highlightClick="0" endSnd="0"/>
              </a:rPr>
              <a:t>http://www.omh.ny.gov/</a:t>
            </a:r>
            <a:endParaRPr u="none">
              <a:solidFill>
                <a:srgbClr val="000000"/>
              </a:solidFill>
              <a:uFill>
                <a:solidFill>
                  <a:srgbClr val="000000"/>
                </a:solidFill>
              </a:uFill>
            </a:endParaRPr>
          </a:p>
          <a:p>
            <a:pPr defTabSz="457200">
              <a:defRPr b="1" sz="3300">
                <a:solidFill>
                  <a:srgbClr val="000000"/>
                </a:solidFill>
                <a:uFill>
                  <a:solidFill>
                    <a:srgbClr val="000000"/>
                  </a:solidFill>
                </a:uFill>
                <a:latin typeface="Times New Roman"/>
                <a:ea typeface="Times New Roman"/>
                <a:cs typeface="Times New Roman"/>
                <a:sym typeface="Times New Roman"/>
              </a:defRPr>
            </a:pPr>
            <a:r>
              <a:t>Key Transition Resources for Students/Families</a:t>
            </a:r>
            <a:endParaRPr b="0"/>
          </a:p>
          <a:p>
            <a:pPr algn="l" defTabSz="457200">
              <a:defRPr sz="3300" u="sng">
                <a:solidFill>
                  <a:srgbClr val="0563C1"/>
                </a:solidFill>
                <a:uFill>
                  <a:solidFill>
                    <a:srgbClr val="0563C1"/>
                  </a:solidFill>
                </a:uFill>
                <a:latin typeface="Times New Roman"/>
                <a:ea typeface="Times New Roman"/>
                <a:cs typeface="Times New Roman"/>
                <a:sym typeface="Times New Roman"/>
              </a:defRPr>
            </a:pPr>
            <a:r>
              <a:rPr b="1" u="none">
                <a:solidFill>
                  <a:srgbClr val="000000"/>
                </a:solidFill>
                <a:uFill>
                  <a:solidFill>
                    <a:srgbClr val="000000"/>
                  </a:solidFill>
                </a:uFill>
              </a:rPr>
              <a:t>I’m Determined </a:t>
            </a:r>
            <a:r>
              <a:rPr>
                <a:hlinkClick r:id="rId9" invalidUrl="" action="" tgtFrame="" tooltip="" history="1" highlightClick="0" endSnd="0"/>
              </a:rPr>
              <a:t>http://www.imdetermined.org/</a:t>
            </a:r>
            <a:endParaRPr u="none">
              <a:solidFill>
                <a:srgbClr val="000000"/>
              </a:solidFill>
              <a:uFill>
                <a:solidFill>
                  <a:srgbClr val="000000"/>
                </a:solidFill>
              </a:uFill>
            </a:endParaRPr>
          </a:p>
          <a:p>
            <a:pPr algn="l" defTabSz="457200">
              <a:defRPr sz="3300">
                <a:solidFill>
                  <a:srgbClr val="000000"/>
                </a:solidFill>
                <a:uFill>
                  <a:solidFill>
                    <a:srgbClr val="000000"/>
                  </a:solidFill>
                </a:uFill>
                <a:latin typeface="Times New Roman"/>
                <a:ea typeface="Times New Roman"/>
                <a:cs typeface="Times New Roman"/>
                <a:sym typeface="Times New Roman"/>
              </a:defRPr>
            </a:pPr>
            <a:r>
              <a:rPr b="1"/>
              <a:t>US Dept. of Labor: CareerOneStop </a:t>
            </a:r>
            <a:r>
              <a:t>(has mobile app) </a:t>
            </a:r>
            <a:r>
              <a:rPr u="sng">
                <a:solidFill>
                  <a:srgbClr val="0563C1"/>
                </a:solidFill>
                <a:uFill>
                  <a:solidFill>
                    <a:srgbClr val="0563C1"/>
                  </a:solidFill>
                </a:uFill>
                <a:hlinkClick r:id="rId10" invalidUrl="" action="" tgtFrame="" tooltip="" history="1" highlightClick="0" endSnd="0"/>
              </a:rPr>
              <a:t>https://www.careeronestop.org/</a:t>
            </a:r>
          </a:p>
          <a:p>
            <a:pPr algn="l" defTabSz="457200">
              <a:defRPr sz="3300" u="sng">
                <a:solidFill>
                  <a:srgbClr val="0563C1"/>
                </a:solidFill>
                <a:uFill>
                  <a:solidFill>
                    <a:srgbClr val="0563C1"/>
                  </a:solidFill>
                </a:uFill>
                <a:latin typeface="Times New Roman"/>
                <a:ea typeface="Times New Roman"/>
                <a:cs typeface="Times New Roman"/>
                <a:sym typeface="Times New Roman"/>
              </a:defRPr>
            </a:pPr>
            <a:r>
              <a:rPr b="1" u="none">
                <a:solidFill>
                  <a:srgbClr val="000000"/>
                </a:solidFill>
                <a:uFill>
                  <a:solidFill>
                    <a:srgbClr val="000000"/>
                  </a:solidFill>
                </a:uFill>
              </a:rPr>
              <a:t>Khan Academy Career videos </a:t>
            </a:r>
            <a:r>
              <a:rPr>
                <a:hlinkClick r:id="rId11" invalidUrl="" action="" tgtFrame="" tooltip="" history="1" highlightClick="0" endSnd="0"/>
              </a:rPr>
              <a:t>https://www.khanacademy.org/college-careers-more/career-content</a:t>
            </a:r>
            <a:endParaRPr u="none">
              <a:solidFill>
                <a:srgbClr val="000000"/>
              </a:solidFill>
              <a:uFill>
                <a:solidFill>
                  <a:srgbClr val="000000"/>
                </a:solidFill>
              </a:uFill>
            </a:endParaRPr>
          </a:p>
          <a:p>
            <a:pPr algn="l" defTabSz="457200">
              <a:defRPr sz="3300" u="sng">
                <a:solidFill>
                  <a:srgbClr val="0563C1"/>
                </a:solidFill>
                <a:uFill>
                  <a:solidFill>
                    <a:srgbClr val="0563C1"/>
                  </a:solidFill>
                </a:uFill>
                <a:latin typeface="Times New Roman"/>
                <a:ea typeface="Times New Roman"/>
                <a:cs typeface="Times New Roman"/>
                <a:sym typeface="Times New Roman"/>
              </a:defRPr>
            </a:pPr>
            <a:r>
              <a:rPr b="1" u="none">
                <a:solidFill>
                  <a:srgbClr val="000000"/>
                </a:solidFill>
                <a:uFill>
                  <a:solidFill>
                    <a:srgbClr val="000000"/>
                  </a:solidFill>
                </a:uFill>
              </a:rPr>
              <a:t>The Youthhood </a:t>
            </a:r>
            <a:r>
              <a:rPr>
                <a:hlinkClick r:id="rId12" invalidUrl="" action="" tgtFrame="" tooltip="" history="1" highlightClick="0" endSnd="0"/>
              </a:rPr>
              <a:t>http://www.youthhood.org/</a:t>
            </a:r>
            <a:endParaRPr u="none">
              <a:solidFill>
                <a:srgbClr val="000000"/>
              </a:solidFill>
              <a:uFill>
                <a:solidFill>
                  <a:srgbClr val="000000"/>
                </a:solidFill>
              </a:uFill>
            </a:endParaRPr>
          </a:p>
          <a:p>
            <a:pPr algn="l" defTabSz="457200">
              <a:defRPr sz="3300" u="sng">
                <a:solidFill>
                  <a:srgbClr val="0563C1"/>
                </a:solidFill>
                <a:uFill>
                  <a:solidFill>
                    <a:srgbClr val="0563C1"/>
                  </a:solidFill>
                </a:uFill>
                <a:latin typeface="Times New Roman"/>
                <a:ea typeface="Times New Roman"/>
                <a:cs typeface="Times New Roman"/>
                <a:sym typeface="Times New Roman"/>
              </a:defRPr>
            </a:pPr>
            <a:r>
              <a:rPr b="1" u="none">
                <a:solidFill>
                  <a:srgbClr val="000000"/>
                </a:solidFill>
                <a:uFill>
                  <a:solidFill>
                    <a:srgbClr val="000000"/>
                  </a:solidFill>
                </a:uFill>
              </a:rPr>
              <a:t>Going to College </a:t>
            </a:r>
            <a:r>
              <a:rPr>
                <a:hlinkClick r:id="rId13" invalidUrl="" action="" tgtFrame="" tooltip="" history="1" highlightClick="0" endSnd="0"/>
              </a:rPr>
              <a:t>http://www.going-to-college.org/</a:t>
            </a:r>
            <a:endParaRPr u="none">
              <a:solidFill>
                <a:srgbClr val="000000"/>
              </a:solidFill>
              <a:uFill>
                <a:solidFill>
                  <a:srgbClr val="000000"/>
                </a:solidFill>
              </a:uFill>
            </a:endParaRPr>
          </a:p>
          <a:p>
            <a:pPr algn="l" defTabSz="457200">
              <a:defRPr sz="3300">
                <a:solidFill>
                  <a:srgbClr val="000000"/>
                </a:solidFill>
                <a:uFill>
                  <a:solidFill>
                    <a:srgbClr val="000000"/>
                  </a:solidFill>
                </a:uFill>
                <a:latin typeface="Times New Roman"/>
                <a:ea typeface="Times New Roman"/>
                <a:cs typeface="Times New Roman"/>
                <a:sym typeface="Times New Roman"/>
              </a:defRPr>
            </a:pPr>
            <a:r>
              <a:rPr b="1"/>
              <a:t>Think College! </a:t>
            </a:r>
            <a:r>
              <a:t>Inclusive Postsecondary Education programs </a:t>
            </a:r>
            <a:r>
              <a:rPr u="sng">
                <a:solidFill>
                  <a:srgbClr val="0563C1"/>
                </a:solidFill>
                <a:uFill>
                  <a:solidFill>
                    <a:srgbClr val="0563C1"/>
                  </a:solidFill>
                </a:uFill>
                <a:hlinkClick r:id="rId14" invalidUrl="" action="" tgtFrame="" tooltip="" history="1" highlightClick="0" endSnd="0"/>
              </a:rPr>
              <a:t>https://thinkcollege.net/</a:t>
            </a:r>
            <a:r>
              <a:t>  </a:t>
            </a:r>
          </a:p>
          <a:p>
            <a:pPr algn="l" defTabSz="457200">
              <a:defRPr sz="3300" u="sng">
                <a:solidFill>
                  <a:srgbClr val="0563C1"/>
                </a:solidFill>
                <a:uFill>
                  <a:solidFill>
                    <a:srgbClr val="0563C1"/>
                  </a:solidFill>
                </a:uFill>
                <a:latin typeface="Times New Roman"/>
                <a:ea typeface="Times New Roman"/>
                <a:cs typeface="Times New Roman"/>
                <a:sym typeface="Times New Roman"/>
              </a:defRPr>
            </a:pPr>
            <a:r>
              <a:rPr b="1" u="none">
                <a:solidFill>
                  <a:srgbClr val="000000"/>
                </a:solidFill>
                <a:uFill>
                  <a:solidFill>
                    <a:srgbClr val="000000"/>
                  </a:solidFill>
                </a:uFill>
              </a:rPr>
              <a:t>Autism Speaks-Transition Toolkit </a:t>
            </a:r>
            <a:r>
              <a:rPr>
                <a:hlinkClick r:id="rId15" invalidUrl="" action="" tgtFrame="" tooltip="" history="1" highlightClick="0" endSnd="0"/>
              </a:rPr>
              <a:t>https://www.autismspeaks.org/tool-kit/transition-tool-kit</a:t>
            </a:r>
            <a:endParaRPr u="none">
              <a:solidFill>
                <a:srgbClr val="000000"/>
              </a:solidFill>
              <a:uFill>
                <a:solidFill>
                  <a:srgbClr val="000000"/>
                </a:solidFill>
              </a:uFill>
            </a:endParaRPr>
          </a:p>
          <a:p>
            <a:pPr algn="l" defTabSz="457200">
              <a:defRPr b="1" sz="3300">
                <a:solidFill>
                  <a:srgbClr val="000000"/>
                </a:solidFill>
                <a:uFill>
                  <a:solidFill>
                    <a:srgbClr val="000000"/>
                  </a:solidFill>
                </a:uFill>
                <a:latin typeface="Times New Roman"/>
                <a:ea typeface="Times New Roman"/>
                <a:cs typeface="Times New Roman"/>
                <a:sym typeface="Times New Roman"/>
              </a:defRPr>
            </a:pPr>
            <a:r>
              <a:t>Center for Parent Information &amp; Resources </a:t>
            </a:r>
            <a:r>
              <a:rPr b="0" u="sng">
                <a:solidFill>
                  <a:srgbClr val="0563C1"/>
                </a:solidFill>
                <a:uFill>
                  <a:solidFill>
                    <a:srgbClr val="0563C1"/>
                  </a:solidFill>
                </a:uFill>
                <a:hlinkClick r:id="rId16" invalidUrl="" action="" tgtFrame="" tooltip="" history="1" highlightClick="0" endSnd="0"/>
              </a:rPr>
              <a:t>https://www.parentcenterhub.org/</a:t>
            </a:r>
            <a:endParaRPr b="0"/>
          </a:p>
          <a:p>
            <a:pPr algn="l" defTabSz="457200">
              <a:defRPr sz="3300">
                <a:solidFill>
                  <a:srgbClr val="000000"/>
                </a:solidFill>
                <a:uFill>
                  <a:solidFill>
                    <a:srgbClr val="000000"/>
                  </a:solidFill>
                </a:uFill>
                <a:latin typeface="Times New Roman"/>
                <a:ea typeface="Times New Roman"/>
                <a:cs typeface="Times New Roman"/>
                <a:sym typeface="Times New Roman"/>
              </a:defRPr>
            </a:pPr>
            <a:r>
              <a:t>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HOUSE PLAN 2.pdf" descr="HOUSE PLAN 2.pdf"/>
          <p:cNvPicPr>
            <a:picLocks noChangeAspect="1"/>
          </p:cNvPicPr>
          <p:nvPr/>
        </p:nvPicPr>
        <p:blipFill>
          <a:blip r:embed="rId2">
            <a:extLst/>
          </a:blip>
          <a:stretch>
            <a:fillRect/>
          </a:stretch>
        </p:blipFill>
        <p:spPr>
          <a:xfrm>
            <a:off x="3400890" y="-221238"/>
            <a:ext cx="17582220" cy="13586261"/>
          </a:xfrm>
          <a:prstGeom prst="rect">
            <a:avLst/>
          </a:prstGeom>
          <a:ln w="12700">
            <a:miter lim="400000"/>
          </a:ln>
        </p:spPr>
      </p:pic>
      <p:pic>
        <p:nvPicPr>
          <p:cNvPr id="162" name="IMG_0347.jpeg" descr="IMG_0347.jpeg"/>
          <p:cNvPicPr>
            <a:picLocks noChangeAspect="1"/>
          </p:cNvPicPr>
          <p:nvPr/>
        </p:nvPicPr>
        <p:blipFill>
          <a:blip r:embed="rId3">
            <a:extLst/>
          </a:blip>
          <a:stretch>
            <a:fillRect/>
          </a:stretch>
        </p:blipFill>
        <p:spPr>
          <a:xfrm>
            <a:off x="1620744" y="677558"/>
            <a:ext cx="4235467" cy="5608227"/>
          </a:xfrm>
          <a:prstGeom prst="rect">
            <a:avLst/>
          </a:prstGeom>
          <a:ln w="12700">
            <a:miter lim="400000"/>
          </a:ln>
        </p:spPr>
      </p:pic>
      <p:pic>
        <p:nvPicPr>
          <p:cNvPr id="163" name="IMG_0351.jpeg" descr="IMG_0351.jpeg"/>
          <p:cNvPicPr>
            <a:picLocks noChangeAspect="1"/>
          </p:cNvPicPr>
          <p:nvPr/>
        </p:nvPicPr>
        <p:blipFill>
          <a:blip r:embed="rId4">
            <a:extLst/>
          </a:blip>
          <a:stretch>
            <a:fillRect/>
          </a:stretch>
        </p:blipFill>
        <p:spPr>
          <a:xfrm>
            <a:off x="722173" y="7193262"/>
            <a:ext cx="5357436" cy="5163608"/>
          </a:xfrm>
          <a:prstGeom prst="rect">
            <a:avLst/>
          </a:prstGeom>
          <a:ln w="6350">
            <a:solidFill>
              <a:srgbClr val="000000"/>
            </a:solidFill>
            <a:miter lim="400000"/>
          </a:ln>
        </p:spPr>
      </p:pic>
      <p:pic>
        <p:nvPicPr>
          <p:cNvPr id="164" name="IMG_0353.jpeg" descr="IMG_0353.jpeg"/>
          <p:cNvPicPr>
            <a:picLocks noChangeAspect="1"/>
          </p:cNvPicPr>
          <p:nvPr/>
        </p:nvPicPr>
        <p:blipFill>
          <a:blip r:embed="rId5">
            <a:extLst/>
          </a:blip>
          <a:stretch>
            <a:fillRect/>
          </a:stretch>
        </p:blipFill>
        <p:spPr>
          <a:xfrm>
            <a:off x="18121594" y="7440549"/>
            <a:ext cx="5532185" cy="5679274"/>
          </a:xfrm>
          <a:prstGeom prst="rect">
            <a:avLst/>
          </a:prstGeom>
          <a:ln w="6350">
            <a:solidFill>
              <a:srgbClr val="000000"/>
            </a:solidFill>
            <a:miter lim="400000"/>
          </a:ln>
        </p:spPr>
      </p:pic>
      <p:pic>
        <p:nvPicPr>
          <p:cNvPr id="165" name="IMG_0355.jpeg" descr="IMG_0355.jpeg"/>
          <p:cNvPicPr>
            <a:picLocks noChangeAspect="1"/>
          </p:cNvPicPr>
          <p:nvPr/>
        </p:nvPicPr>
        <p:blipFill>
          <a:blip r:embed="rId6">
            <a:extLst/>
          </a:blip>
          <a:stretch>
            <a:fillRect/>
          </a:stretch>
        </p:blipFill>
        <p:spPr>
          <a:xfrm>
            <a:off x="18217016" y="677558"/>
            <a:ext cx="5436762" cy="5436761"/>
          </a:xfrm>
          <a:prstGeom prst="rect">
            <a:avLst/>
          </a:prstGeom>
          <a:ln w="6350">
            <a:solidFill>
              <a:srgbClr val="000000"/>
            </a:solidFill>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 name="Image" descr="Image"/>
          <p:cNvPicPr>
            <a:picLocks noChangeAspect="1"/>
          </p:cNvPicPr>
          <p:nvPr/>
        </p:nvPicPr>
        <p:blipFill>
          <a:blip r:embed="rId2">
            <a:extLst/>
          </a:blip>
          <a:stretch>
            <a:fillRect/>
          </a:stretch>
        </p:blipFill>
        <p:spPr>
          <a:xfrm>
            <a:off x="3973426" y="507284"/>
            <a:ext cx="16437148" cy="1270143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IMG_0346.jpeg" descr="IMG_0346.jpeg"/>
          <p:cNvPicPr>
            <a:picLocks noChangeAspect="1"/>
          </p:cNvPicPr>
          <p:nvPr/>
        </p:nvPicPr>
        <p:blipFill>
          <a:blip r:embed="rId2">
            <a:extLst/>
          </a:blip>
          <a:stretch>
            <a:fillRect/>
          </a:stretch>
        </p:blipFill>
        <p:spPr>
          <a:xfrm>
            <a:off x="3665487" y="164289"/>
            <a:ext cx="17053026" cy="1338742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IMG_0356.jpeg" descr="IMG_0356.jpeg"/>
          <p:cNvPicPr>
            <a:picLocks noChangeAspect="1"/>
          </p:cNvPicPr>
          <p:nvPr/>
        </p:nvPicPr>
        <p:blipFill>
          <a:blip r:embed="rId2">
            <a:extLst/>
          </a:blip>
          <a:stretch>
            <a:fillRect/>
          </a:stretch>
        </p:blipFill>
        <p:spPr>
          <a:xfrm>
            <a:off x="3187254" y="1410311"/>
            <a:ext cx="10046312" cy="9563660"/>
          </a:xfrm>
          <a:prstGeom prst="rect">
            <a:avLst/>
          </a:prstGeom>
          <a:ln w="12700">
            <a:miter lim="400000"/>
          </a:ln>
        </p:spPr>
      </p:pic>
      <p:sp>
        <p:nvSpPr>
          <p:cNvPr id="172" name="Student…"/>
          <p:cNvSpPr txBox="1"/>
          <p:nvPr/>
        </p:nvSpPr>
        <p:spPr>
          <a:xfrm>
            <a:off x="12618454" y="4578826"/>
            <a:ext cx="8159483" cy="532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000">
                <a:solidFill>
                  <a:srgbClr val="000000"/>
                </a:solidFill>
                <a:latin typeface="Local Brewery Sans"/>
                <a:ea typeface="Local Brewery Sans"/>
                <a:cs typeface="Local Brewery Sans"/>
                <a:sym typeface="Local Brewery Sans"/>
              </a:defRPr>
            </a:pPr>
            <a:r>
              <a:t>Student</a:t>
            </a:r>
          </a:p>
          <a:p>
            <a:pPr>
              <a:defRPr sz="10000">
                <a:solidFill>
                  <a:srgbClr val="000000"/>
                </a:solidFill>
                <a:latin typeface="Local Brewery Sans"/>
                <a:ea typeface="Local Brewery Sans"/>
                <a:cs typeface="Local Brewery Sans"/>
                <a:sym typeface="Local Brewery Sans"/>
              </a:defRPr>
            </a:pPr>
            <a:r>
              <a:t>Exit</a:t>
            </a:r>
          </a:p>
          <a:p>
            <a:pPr>
              <a:defRPr sz="10000">
                <a:solidFill>
                  <a:srgbClr val="000000"/>
                </a:solidFill>
                <a:latin typeface="Local Brewery Sans"/>
                <a:ea typeface="Local Brewery Sans"/>
                <a:cs typeface="Local Brewery Sans"/>
                <a:sym typeface="Local Brewery Sans"/>
              </a:defRPr>
            </a:pPr>
            <a:r>
              <a:t>Summary</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74" name="Table"/>
          <p:cNvGraphicFramePr/>
          <p:nvPr/>
        </p:nvGraphicFramePr>
        <p:xfrm>
          <a:off x="7529006" y="596057"/>
          <a:ext cx="9338687" cy="229521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325987"/>
              </a:tblGrid>
              <a:tr h="2282511">
                <a:tc>
                  <a:txBody>
                    <a:bodyPr/>
                    <a:lstStyle/>
                    <a:p>
                      <a:pPr algn="l" defTabSz="457200"/>
                      <a:r>
                        <a:rPr b="1" sz="6500">
                          <a:latin typeface="Times New Roman"/>
                          <a:ea typeface="Times New Roman"/>
                          <a:cs typeface="Times New Roman"/>
                          <a:sym typeface="Times New Roman"/>
                        </a:rPr>
                        <a:t>Student Exit Summary</a:t>
                      </a:r>
                    </a:p>
                  </a:txBody>
                  <a:tcPr marL="0" marR="0" marT="0" marB="0" anchor="ctr" anchorCtr="0" horzOverflow="overflow"/>
                </a:tc>
              </a:tr>
            </a:tbl>
          </a:graphicData>
        </a:graphic>
      </p:graphicFrame>
      <p:sp>
        <p:nvSpPr>
          <p:cNvPr id="175" name="•Provided as a sample form to meet the documentation requirements that must accompany the award of the Skills and Achievement Commencement Credential for students with disabilities eligible for the New York State Alternate Assessment (NYSAA)…"/>
          <p:cNvSpPr txBox="1"/>
          <p:nvPr/>
        </p:nvSpPr>
        <p:spPr>
          <a:xfrm>
            <a:off x="1541576" y="3213551"/>
            <a:ext cx="21300849" cy="96731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defTabSz="457200">
              <a:defRPr sz="5500">
                <a:solidFill>
                  <a:srgbClr val="000000"/>
                </a:solidFill>
                <a:latin typeface="Times New Roman"/>
                <a:ea typeface="Times New Roman"/>
                <a:cs typeface="Times New Roman"/>
                <a:sym typeface="Times New Roman"/>
              </a:defRPr>
            </a:pPr>
            <a:r>
              <a:t>•Provided as a sample form to meet the documentation requirements that </a:t>
            </a:r>
            <a:r>
              <a:rPr b="1"/>
              <a:t>must accompany the award of the Skills and Achievement Commencement Credential</a:t>
            </a:r>
            <a:r>
              <a:t> for students with disabilities eligible for the New York State Alternate Assessment (NYSAA)</a:t>
            </a:r>
          </a:p>
          <a:p>
            <a:pPr marL="228600" indent="-228600" algn="l" defTabSz="457200">
              <a:defRPr sz="5500">
                <a:solidFill>
                  <a:srgbClr val="000000"/>
                </a:solidFill>
                <a:latin typeface="Times New Roman"/>
                <a:ea typeface="Times New Roman"/>
                <a:cs typeface="Times New Roman"/>
                <a:sym typeface="Times New Roman"/>
              </a:defRPr>
            </a:pPr>
            <a:r>
              <a:t> </a:t>
            </a:r>
          </a:p>
          <a:p>
            <a:pPr marL="228600" indent="-228600" algn="l" defTabSz="457200">
              <a:defRPr sz="5500">
                <a:solidFill>
                  <a:srgbClr val="000000"/>
                </a:solidFill>
                <a:latin typeface="Times New Roman"/>
                <a:ea typeface="Times New Roman"/>
                <a:cs typeface="Times New Roman"/>
                <a:sym typeface="Times New Roman"/>
              </a:defRPr>
            </a:pPr>
            <a:r>
              <a:t>•Documentation should be based on multiple measures with </a:t>
            </a:r>
            <a:r>
              <a:rPr b="1"/>
              <a:t>information gathered over time across a variety of settings</a:t>
            </a:r>
            <a:r>
              <a:t>, including but not limited to, observation, coursework, community, school and work experiences and transition assessments  </a:t>
            </a:r>
          </a:p>
          <a:p>
            <a:pPr marL="228600" indent="-228600" algn="l" defTabSz="457200">
              <a:defRPr sz="5500">
                <a:solidFill>
                  <a:srgbClr val="000000"/>
                </a:solidFill>
                <a:latin typeface="Times New Roman"/>
                <a:ea typeface="Times New Roman"/>
                <a:cs typeface="Times New Roman"/>
                <a:sym typeface="Times New Roman"/>
              </a:defRPr>
            </a:pPr>
            <a:r>
              <a:t> </a:t>
            </a:r>
          </a:p>
          <a:p>
            <a:pPr marL="228600" indent="-228600" algn="l" defTabSz="457200">
              <a:defRPr sz="5500">
                <a:solidFill>
                  <a:srgbClr val="000000"/>
                </a:solidFill>
                <a:latin typeface="Times New Roman"/>
                <a:ea typeface="Times New Roman"/>
                <a:cs typeface="Times New Roman"/>
                <a:sym typeface="Times New Roman"/>
              </a:defRPr>
            </a:pPr>
            <a:r>
              <a:t>•It is recommended that the form be used </a:t>
            </a:r>
            <a:r>
              <a:rPr b="1"/>
              <a:t>when transition planning begins </a:t>
            </a:r>
            <a:r>
              <a:t>(at age 15, or earlier, if appropriate) and be </a:t>
            </a:r>
            <a:r>
              <a:rPr b="1"/>
              <a:t>updated annually</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tudent Exit Summary Form"/>
          <p:cNvSpPr txBox="1"/>
          <p:nvPr/>
        </p:nvSpPr>
        <p:spPr>
          <a:xfrm>
            <a:off x="6986962" y="634914"/>
            <a:ext cx="10410076" cy="1019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6500">
                <a:solidFill>
                  <a:srgbClr val="000000"/>
                </a:solidFill>
                <a:latin typeface="Times New Roman"/>
                <a:ea typeface="Times New Roman"/>
                <a:cs typeface="Times New Roman"/>
                <a:sym typeface="Times New Roman"/>
              </a:defRPr>
            </a:lvl1pPr>
          </a:lstStyle>
          <a:p>
            <a:pPr/>
            <a:r>
              <a:t>Student Exit Summary Form</a:t>
            </a:r>
          </a:p>
        </p:txBody>
      </p:sp>
      <p:graphicFrame>
        <p:nvGraphicFramePr>
          <p:cNvPr id="178" name="Table"/>
          <p:cNvGraphicFramePr/>
          <p:nvPr/>
        </p:nvGraphicFramePr>
        <p:xfrm>
          <a:off x="5512205" y="4975013"/>
          <a:ext cx="6350001" cy="58643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0528300"/>
              </a:tblGrid>
              <a:tr h="586435">
                <a:tc>
                  <a:txBody>
                    <a:bodyPr/>
                    <a:lstStyle/>
                    <a:p>
                      <a:pPr algn="l" defTabSz="457200"/>
                      <a:r>
                        <a:rPr sz="4400">
                          <a:latin typeface="Times New Roman"/>
                          <a:ea typeface="Times New Roman"/>
                          <a:cs typeface="Times New Roman"/>
                          <a:sym typeface="Times New Roman"/>
                        </a:rPr>
                        <a:t>form</a:t>
                      </a:r>
                    </a:p>
                  </a:txBody>
                  <a:tcPr marL="0" marR="0" marT="0" marB="0" anchor="ctr" anchorCtr="0" horzOverflow="overflow"/>
                </a:tc>
              </a:tr>
            </a:tbl>
          </a:graphicData>
        </a:graphic>
      </p:graphicFrame>
      <p:pic>
        <p:nvPicPr>
          <p:cNvPr id="179" name="4EC7A6B6-9C61-4D44-A4C8-A472E317A5B8.png" descr="4EC7A6B6-9C61-4D44-A4C8-A472E317A5B8.png"/>
          <p:cNvPicPr>
            <a:picLocks noChangeAspect="1"/>
          </p:cNvPicPr>
          <p:nvPr/>
        </p:nvPicPr>
        <p:blipFill>
          <a:blip r:embed="rId2">
            <a:extLst/>
          </a:blip>
          <a:stretch>
            <a:fillRect/>
          </a:stretch>
        </p:blipFill>
        <p:spPr>
          <a:xfrm>
            <a:off x="146854" y="1653946"/>
            <a:ext cx="24090292" cy="10296460"/>
          </a:xfrm>
          <a:prstGeom prst="rect">
            <a:avLst/>
          </a:prstGeom>
          <a:ln w="12700">
            <a:miter lim="400000"/>
          </a:ln>
        </p:spPr>
      </p:pic>
      <p:sp>
        <p:nvSpPr>
          <p:cNvPr id="180" name="Text"/>
          <p:cNvSpPr txBox="1"/>
          <p:nvPr/>
        </p:nvSpPr>
        <p:spPr>
          <a:xfrm>
            <a:off x="5512205" y="4698937"/>
            <a:ext cx="127001" cy="5521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600">
                <a:solidFill>
                  <a:srgbClr val="000000"/>
                </a:solidFill>
                <a:latin typeface="Arial"/>
                <a:ea typeface="Arial"/>
                <a:cs typeface="Arial"/>
                <a:sym typeface="Arial"/>
              </a:defRPr>
            </a:pPr>
          </a:p>
        </p:txBody>
      </p:sp>
      <p:sp>
        <p:nvSpPr>
          <p:cNvPr id="181" name="This document can be used for individual planning, instruction, and benchmarking as early as elementary school."/>
          <p:cNvSpPr txBox="1"/>
          <p:nvPr/>
        </p:nvSpPr>
        <p:spPr>
          <a:xfrm>
            <a:off x="1479257" y="12293377"/>
            <a:ext cx="21425487" cy="590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3500">
                <a:solidFill>
                  <a:srgbClr val="000000"/>
                </a:solidFill>
                <a:latin typeface="Times New Roman"/>
                <a:ea typeface="Times New Roman"/>
                <a:cs typeface="Times New Roman"/>
                <a:sym typeface="Times New Roman"/>
              </a:defRPr>
            </a:pPr>
            <a:r>
              <a:rPr b="0"/>
              <a:t>This document can be used for </a:t>
            </a:r>
            <a:r>
              <a:t>individual planning, instruction, and benchmarking</a:t>
            </a:r>
            <a:r>
              <a:rPr b="0"/>
              <a:t> as early as elementary school.</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83" name="Table"/>
          <p:cNvGraphicFramePr/>
          <p:nvPr/>
        </p:nvGraphicFramePr>
        <p:xfrm>
          <a:off x="6664580" y="2912121"/>
          <a:ext cx="6350001" cy="58643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0528300"/>
              </a:tblGrid>
              <a:tr h="586435">
                <a:tc>
                  <a:txBody>
                    <a:bodyPr/>
                    <a:lstStyle/>
                    <a:p>
                      <a:pPr algn="l" defTabSz="457200"/>
                      <a:r>
                        <a:rPr b="1" sz="4400">
                          <a:latin typeface="Times New Roman"/>
                          <a:ea typeface="Times New Roman"/>
                          <a:cs typeface="Times New Roman"/>
                          <a:sym typeface="Times New Roman"/>
                        </a:rPr>
                        <a:t>Levels of Independence in completing tasks</a:t>
                      </a:r>
                    </a:p>
                  </a:txBody>
                  <a:tcPr marL="0" marR="0" marT="0" marB="0" anchor="ctr" anchorCtr="0" horzOverflow="overflow"/>
                </a:tc>
              </a:tr>
            </a:tbl>
          </a:graphicData>
        </a:graphic>
      </p:graphicFrame>
      <p:pic>
        <p:nvPicPr>
          <p:cNvPr id="184" name="A840DF24-034D-45DE-A0F2-8ADADBEC3817.png" descr="A840DF24-034D-45DE-A0F2-8ADADBEC3817.png"/>
          <p:cNvPicPr>
            <a:picLocks noChangeAspect="1"/>
          </p:cNvPicPr>
          <p:nvPr/>
        </p:nvPicPr>
        <p:blipFill>
          <a:blip r:embed="rId2">
            <a:extLst/>
          </a:blip>
          <a:stretch>
            <a:fillRect/>
          </a:stretch>
        </p:blipFill>
        <p:spPr>
          <a:xfrm>
            <a:off x="-1" y="3463733"/>
            <a:ext cx="23857463" cy="6059797"/>
          </a:xfrm>
          <a:prstGeom prst="rect">
            <a:avLst/>
          </a:prstGeom>
          <a:ln w="12700">
            <a:miter lim="400000"/>
          </a:ln>
        </p:spPr>
      </p:pic>
      <p:sp>
        <p:nvSpPr>
          <p:cNvPr id="185" name="Text"/>
          <p:cNvSpPr txBox="1"/>
          <p:nvPr/>
        </p:nvSpPr>
        <p:spPr>
          <a:xfrm>
            <a:off x="6664580" y="2636045"/>
            <a:ext cx="127001" cy="5521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600">
                <a:solidFill>
                  <a:srgbClr val="000000"/>
                </a:solidFill>
                <a:latin typeface="Arial"/>
                <a:ea typeface="Arial"/>
                <a:cs typeface="Arial"/>
                <a:sym typeface="Arial"/>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